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jpeg" Type="http://schemas.openxmlformats.org/officeDocument/2006/relationships/image"/><Relationship Id="rId4" Target="../media/image43.jpeg" Type="http://schemas.openxmlformats.org/officeDocument/2006/relationships/image"/><Relationship Id="rId5" Target="../media/image44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https://drive.google.com/drive/folders/1Mc-SluNK085-wV2KWSe0qUME8MSyO5yy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41.png" Type="http://schemas.openxmlformats.org/officeDocument/2006/relationships/image"/><Relationship Id="rId6" Target="../media/image13.png" Type="http://schemas.openxmlformats.org/officeDocument/2006/relationships/image"/><Relationship Id="rId7" Target="../media/image12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2331" y="2205990"/>
            <a:ext cx="10875875" cy="93464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9554" t="-19844" r="0" b="-763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145727" y="2205990"/>
            <a:ext cx="822888" cy="465850"/>
            <a:chOff x="0" y="0"/>
            <a:chExt cx="617086" cy="349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087" cy="349342"/>
            </a:xfrm>
            <a:custGeom>
              <a:avLst/>
              <a:gdLst/>
              <a:ahLst/>
              <a:cxnLst/>
              <a:rect r="r" b="b" t="t" l="l"/>
              <a:pathLst>
                <a:path h="349342" w="617087">
                  <a:moveTo>
                    <a:pt x="413887" y="0"/>
                  </a:moveTo>
                  <a:lnTo>
                    <a:pt x="0" y="0"/>
                  </a:lnTo>
                  <a:lnTo>
                    <a:pt x="203200" y="349342"/>
                  </a:lnTo>
                  <a:lnTo>
                    <a:pt x="617087" y="349342"/>
                  </a:lnTo>
                  <a:lnTo>
                    <a:pt x="413887" y="0"/>
                  </a:lnTo>
                  <a:close/>
                </a:path>
              </a:pathLst>
            </a:custGeom>
            <a:solidFill>
              <a:srgbClr val="0175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13886" cy="387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54405" y="5947098"/>
            <a:ext cx="827759" cy="468607"/>
            <a:chOff x="0" y="0"/>
            <a:chExt cx="617086" cy="349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7087" cy="349342"/>
            </a:xfrm>
            <a:custGeom>
              <a:avLst/>
              <a:gdLst/>
              <a:ahLst/>
              <a:cxnLst/>
              <a:rect r="r" b="b" t="t" l="l"/>
              <a:pathLst>
                <a:path h="349342" w="617087">
                  <a:moveTo>
                    <a:pt x="413887" y="0"/>
                  </a:moveTo>
                  <a:lnTo>
                    <a:pt x="0" y="0"/>
                  </a:lnTo>
                  <a:lnTo>
                    <a:pt x="203200" y="349342"/>
                  </a:lnTo>
                  <a:lnTo>
                    <a:pt x="617087" y="349342"/>
                  </a:lnTo>
                  <a:lnTo>
                    <a:pt x="413887" y="0"/>
                  </a:lnTo>
                  <a:close/>
                </a:path>
              </a:pathLst>
            </a:custGeom>
            <a:solidFill>
              <a:srgbClr val="013C4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13886" cy="387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812000">
            <a:off x="10435329" y="1115740"/>
            <a:ext cx="473870" cy="6610331"/>
            <a:chOff x="0" y="0"/>
            <a:chExt cx="124805" cy="17409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05" cy="1740993"/>
            </a:xfrm>
            <a:custGeom>
              <a:avLst/>
              <a:gdLst/>
              <a:ahLst/>
              <a:cxnLst/>
              <a:rect r="r" b="b" t="t" l="l"/>
              <a:pathLst>
                <a:path h="1740993" w="124805">
                  <a:moveTo>
                    <a:pt x="0" y="0"/>
                  </a:moveTo>
                  <a:lnTo>
                    <a:pt x="124805" y="0"/>
                  </a:lnTo>
                  <a:lnTo>
                    <a:pt x="124805" y="1740993"/>
                  </a:lnTo>
                  <a:lnTo>
                    <a:pt x="0" y="1740993"/>
                  </a:lnTo>
                  <a:close/>
                </a:path>
              </a:pathLst>
            </a:custGeom>
            <a:solidFill>
              <a:srgbClr val="69D8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805" cy="177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812000">
            <a:off x="18958321" y="1085859"/>
            <a:ext cx="592679" cy="6610331"/>
            <a:chOff x="0" y="0"/>
            <a:chExt cx="156096" cy="17409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096" cy="1740993"/>
            </a:xfrm>
            <a:custGeom>
              <a:avLst/>
              <a:gdLst/>
              <a:ahLst/>
              <a:cxnLst/>
              <a:rect r="r" b="b" t="t" l="l"/>
              <a:pathLst>
                <a:path h="1740993" w="156096">
                  <a:moveTo>
                    <a:pt x="0" y="0"/>
                  </a:moveTo>
                  <a:lnTo>
                    <a:pt x="156096" y="0"/>
                  </a:lnTo>
                  <a:lnTo>
                    <a:pt x="156096" y="1740993"/>
                  </a:lnTo>
                  <a:lnTo>
                    <a:pt x="0" y="1740993"/>
                  </a:ln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6096" cy="177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45727" y="0"/>
            <a:ext cx="8473595" cy="2205990"/>
            <a:chOff x="0" y="0"/>
            <a:chExt cx="1339989" cy="3488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9989" cy="348849"/>
            </a:xfrm>
            <a:custGeom>
              <a:avLst/>
              <a:gdLst/>
              <a:ahLst/>
              <a:cxnLst/>
              <a:rect r="r" b="b" t="t" l="l"/>
              <a:pathLst>
                <a:path h="348849" w="1339989">
                  <a:moveTo>
                    <a:pt x="203200" y="0"/>
                  </a:moveTo>
                  <a:lnTo>
                    <a:pt x="1339989" y="0"/>
                  </a:lnTo>
                  <a:lnTo>
                    <a:pt x="1136789" y="348849"/>
                  </a:lnTo>
                  <a:lnTo>
                    <a:pt x="0" y="3488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136789" cy="386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28712" y="5947098"/>
            <a:ext cx="5051387" cy="4339902"/>
            <a:chOff x="0" y="0"/>
            <a:chExt cx="812800" cy="6983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318"/>
            </a:xfrm>
            <a:custGeom>
              <a:avLst/>
              <a:gdLst/>
              <a:ahLst/>
              <a:cxnLst/>
              <a:rect r="r" b="b" t="t" l="l"/>
              <a:pathLst>
                <a:path h="698318" w="812800">
                  <a:moveTo>
                    <a:pt x="406400" y="0"/>
                  </a:moveTo>
                  <a:lnTo>
                    <a:pt x="812800" y="698318"/>
                  </a:lnTo>
                  <a:lnTo>
                    <a:pt x="0" y="69831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758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86119"/>
              <a:ext cx="558800" cy="36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61311" y="12620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836261" y="1469908"/>
            <a:ext cx="53728" cy="5372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D8D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61311" y="4076515"/>
            <a:ext cx="7664519" cy="168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4"/>
              </a:lnSpc>
            </a:pPr>
            <a:r>
              <a:rPr lang="en-US" sz="6100" spc="-146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The Secure Frontier of Healthcare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261311" y="5973897"/>
            <a:ext cx="6492240" cy="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00150" y="2951585"/>
            <a:ext cx="7543612" cy="117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spc="-192" b="true">
                <a:solidFill>
                  <a:srgbClr val="30C4C5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8000" spc="-192">
                <a:solidFill>
                  <a:srgbClr val="30C4C5"/>
                </a:solidFill>
                <a:latin typeface="Poppins Bold"/>
                <a:ea typeface="Poppins Bold"/>
                <a:cs typeface="Poppins Bold"/>
                <a:sym typeface="Poppins Bold"/>
              </a:rPr>
              <a:t>eCare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1311" y="6194725"/>
            <a:ext cx="667183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-4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 Strategic Journey of a Hospital Manager in Organizing Assets and Defending the Digital Sanctity of Patient Lives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43000" y="7127540"/>
            <a:ext cx="2291005" cy="531040"/>
            <a:chOff x="0" y="0"/>
            <a:chExt cx="3054673" cy="70805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12700" y="0"/>
              <a:ext cx="3041973" cy="708053"/>
              <a:chOff x="0" y="0"/>
              <a:chExt cx="1745996" cy="4064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74599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45997">
                    <a:moveTo>
                      <a:pt x="1542796" y="0"/>
                    </a:moveTo>
                    <a:cubicBezTo>
                      <a:pt x="1655021" y="0"/>
                      <a:pt x="1745997" y="90976"/>
                      <a:pt x="1745997" y="203200"/>
                    </a:cubicBezTo>
                    <a:cubicBezTo>
                      <a:pt x="1745997" y="315424"/>
                      <a:pt x="1655021" y="406400"/>
                      <a:pt x="154279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5427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A7C2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745996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98819"/>
              <a:ext cx="3041973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800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et Started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FBFCFF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FBF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32892" y="3816314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32892" y="2062060"/>
            <a:ext cx="5070552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Risk &amp; Criticality Assessment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52684" y="190450"/>
            <a:ext cx="9298961" cy="10058996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FBFC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04022" y="4997414"/>
          <a:ext cx="8272036" cy="4594918"/>
        </p:xfrm>
        <a:graphic>
          <a:graphicData uri="http://schemas.openxmlformats.org/drawingml/2006/table">
            <a:tbl>
              <a:tblPr/>
              <a:tblGrid>
                <a:gridCol w="2861201"/>
                <a:gridCol w="2653489"/>
                <a:gridCol w="2757345"/>
              </a:tblGrid>
              <a:tr h="113695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699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CRITICAL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676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437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699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HI</a:t>
                      </a:r>
                      <a:r>
                        <a:rPr lang="en-US" b="true" sz="1699" strike="noStrike" u="none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</a:t>
                      </a:r>
                      <a:r>
                        <a:rPr lang="en-US" b="true" sz="1699" strike="noStrike" u="none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7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67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699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MED</a:t>
                      </a:r>
                      <a:r>
                        <a:rPr lang="en-US" b="true" sz="1699" strike="noStrike" u="none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</a:t>
                      </a:r>
                      <a:r>
                        <a:rPr lang="en-US" b="true" sz="1699" strike="noStrike" u="none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67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799">
                          <a:solidFill>
                            <a:srgbClr val="513A45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LOW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t">
                    <a:lnL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4022497" y="5391414"/>
            <a:ext cx="248570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EM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R Database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8018" y="5272352"/>
            <a:ext cx="220626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IoT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 Patient Monitors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97188" y="6529822"/>
            <a:ext cx="248570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Doctor Emails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8296" y="6425047"/>
            <a:ext cx="248570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Finance POS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97188" y="7731751"/>
            <a:ext cx="248570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R PCs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9721" y="7731751"/>
            <a:ext cx="248570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Hospi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tal Website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65772" y="8691880"/>
            <a:ext cx="194853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Gue</a:t>
            </a:r>
            <a:r>
              <a:rPr lang="en-US" sz="2000">
                <a:solidFill>
                  <a:srgbClr val="45291F"/>
                </a:solidFill>
                <a:latin typeface="Poppins"/>
                <a:ea typeface="Poppins"/>
                <a:cs typeface="Poppins"/>
                <a:sym typeface="Poppins"/>
              </a:rPr>
              <a:t>st WiFi Network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83945" y="3208489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4104" y="3844061"/>
            <a:ext cx="11804775" cy="4776631"/>
            <a:chOff x="0" y="0"/>
            <a:chExt cx="4096799" cy="16577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799" cy="1657710"/>
            </a:xfrm>
            <a:custGeom>
              <a:avLst/>
              <a:gdLst/>
              <a:ahLst/>
              <a:cxnLst/>
              <a:rect r="r" b="b" t="t" l="l"/>
              <a:pathLst>
                <a:path h="1657710" w="4096799">
                  <a:moveTo>
                    <a:pt x="29512" y="0"/>
                  </a:moveTo>
                  <a:lnTo>
                    <a:pt x="4067287" y="0"/>
                  </a:lnTo>
                  <a:cubicBezTo>
                    <a:pt x="4075114" y="0"/>
                    <a:pt x="4082620" y="3109"/>
                    <a:pt x="4088155" y="8644"/>
                  </a:cubicBezTo>
                  <a:cubicBezTo>
                    <a:pt x="4093689" y="14179"/>
                    <a:pt x="4096799" y="21685"/>
                    <a:pt x="4096799" y="29512"/>
                  </a:cubicBezTo>
                  <a:lnTo>
                    <a:pt x="4096799" y="1628198"/>
                  </a:lnTo>
                  <a:cubicBezTo>
                    <a:pt x="4096799" y="1636025"/>
                    <a:pt x="4093689" y="1643532"/>
                    <a:pt x="4088155" y="1649066"/>
                  </a:cubicBezTo>
                  <a:cubicBezTo>
                    <a:pt x="4082620" y="1654601"/>
                    <a:pt x="4075114" y="1657710"/>
                    <a:pt x="4067287" y="1657710"/>
                  </a:cubicBezTo>
                  <a:lnTo>
                    <a:pt x="29512" y="1657710"/>
                  </a:lnTo>
                  <a:cubicBezTo>
                    <a:pt x="21685" y="1657710"/>
                    <a:pt x="14179" y="1654601"/>
                    <a:pt x="8644" y="1649066"/>
                  </a:cubicBezTo>
                  <a:cubicBezTo>
                    <a:pt x="3109" y="1643532"/>
                    <a:pt x="0" y="1636025"/>
                    <a:pt x="0" y="1628198"/>
                  </a:cubicBezTo>
                  <a:lnTo>
                    <a:pt x="0" y="29512"/>
                  </a:lnTo>
                  <a:cubicBezTo>
                    <a:pt x="0" y="21685"/>
                    <a:pt x="3109" y="14179"/>
                    <a:pt x="8644" y="8644"/>
                  </a:cubicBezTo>
                  <a:cubicBezTo>
                    <a:pt x="14179" y="3109"/>
                    <a:pt x="21685" y="0"/>
                    <a:pt x="29512" y="0"/>
                  </a:cubicBezTo>
                  <a:close/>
                </a:path>
              </a:pathLst>
            </a:custGeom>
            <a:solidFill>
              <a:srgbClr val="FBFC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799" cy="1695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3945" y="4810231"/>
            <a:ext cx="8766170" cy="321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Wait... stop for a second!!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Looking at this chart, I am honestly shocked. I knew we had risks, but seeing that our </a:t>
            </a:r>
            <a:r>
              <a:rPr lang="en-US" sz="26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EMR Database</a:t>
            </a: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IoT Patient Monitors</a:t>
            </a: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are labeled as</a:t>
            </a:r>
            <a:r>
              <a:rPr lang="en-US" sz="2600" b="true">
                <a:solidFill>
                  <a:srgbClr val="C82222"/>
                </a:solidFill>
                <a:latin typeface="Poppins Bold"/>
                <a:ea typeface="Poppins Bold"/>
                <a:cs typeface="Poppins Bold"/>
                <a:sym typeface="Poppins Bold"/>
              </a:rPr>
              <a:t> 'Critical'</a:t>
            </a: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is terrifying. This means our patients' lives and their most private data are literally hanging by a thread. We aren't just looking at 'IT issues'; we are looking at potential life-or-death scenarios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211108"/>
            <a:ext cx="10482709" cy="10482709"/>
          </a:xfrm>
          <a:custGeom>
            <a:avLst/>
            <a:gdLst/>
            <a:ahLst/>
            <a:cxnLst/>
            <a:rect r="r" b="b" t="t" l="l"/>
            <a:pathLst>
              <a:path h="10482709" w="10482709">
                <a:moveTo>
                  <a:pt x="0" y="0"/>
                </a:moveTo>
                <a:lnTo>
                  <a:pt x="10482709" y="0"/>
                </a:lnTo>
                <a:lnTo>
                  <a:pt x="10482709" y="10482709"/>
                </a:lnTo>
                <a:lnTo>
                  <a:pt x="0" y="10482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83945" y="2346365"/>
            <a:ext cx="8050097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r.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Ahmed ( With a woried voice ):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83945" y="3208489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4104" y="3844061"/>
            <a:ext cx="11804775" cy="4776631"/>
            <a:chOff x="0" y="0"/>
            <a:chExt cx="4096799" cy="16577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799" cy="1657710"/>
            </a:xfrm>
            <a:custGeom>
              <a:avLst/>
              <a:gdLst/>
              <a:ahLst/>
              <a:cxnLst/>
              <a:rect r="r" b="b" t="t" l="l"/>
              <a:pathLst>
                <a:path h="1657710" w="4096799">
                  <a:moveTo>
                    <a:pt x="29512" y="0"/>
                  </a:moveTo>
                  <a:lnTo>
                    <a:pt x="4067287" y="0"/>
                  </a:lnTo>
                  <a:cubicBezTo>
                    <a:pt x="4075114" y="0"/>
                    <a:pt x="4082620" y="3109"/>
                    <a:pt x="4088155" y="8644"/>
                  </a:cubicBezTo>
                  <a:cubicBezTo>
                    <a:pt x="4093689" y="14179"/>
                    <a:pt x="4096799" y="21685"/>
                    <a:pt x="4096799" y="29512"/>
                  </a:cubicBezTo>
                  <a:lnTo>
                    <a:pt x="4096799" y="1628198"/>
                  </a:lnTo>
                  <a:cubicBezTo>
                    <a:pt x="4096799" y="1636025"/>
                    <a:pt x="4093689" y="1643532"/>
                    <a:pt x="4088155" y="1649066"/>
                  </a:cubicBezTo>
                  <a:cubicBezTo>
                    <a:pt x="4082620" y="1654601"/>
                    <a:pt x="4075114" y="1657710"/>
                    <a:pt x="4067287" y="1657710"/>
                  </a:cubicBezTo>
                  <a:lnTo>
                    <a:pt x="29512" y="1657710"/>
                  </a:lnTo>
                  <a:cubicBezTo>
                    <a:pt x="21685" y="1657710"/>
                    <a:pt x="14179" y="1654601"/>
                    <a:pt x="8644" y="1649066"/>
                  </a:cubicBezTo>
                  <a:cubicBezTo>
                    <a:pt x="3109" y="1643532"/>
                    <a:pt x="0" y="1636025"/>
                    <a:pt x="0" y="1628198"/>
                  </a:cubicBezTo>
                  <a:lnTo>
                    <a:pt x="0" y="29512"/>
                  </a:lnTo>
                  <a:cubicBezTo>
                    <a:pt x="0" y="21685"/>
                    <a:pt x="3109" y="14179"/>
                    <a:pt x="8644" y="8644"/>
                  </a:cubicBezTo>
                  <a:cubicBezTo>
                    <a:pt x="14179" y="3109"/>
                    <a:pt x="21685" y="0"/>
                    <a:pt x="29512" y="0"/>
                  </a:cubicBezTo>
                  <a:close/>
                </a:path>
              </a:pathLst>
            </a:custGeom>
            <a:solidFill>
              <a:srgbClr val="FBFC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799" cy="1695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898859" y="-246005"/>
            <a:ext cx="10533005" cy="10533005"/>
          </a:xfrm>
          <a:custGeom>
            <a:avLst/>
            <a:gdLst/>
            <a:ahLst/>
            <a:cxnLst/>
            <a:rect r="r" b="b" t="t" l="l"/>
            <a:pathLst>
              <a:path h="10533005" w="10533005">
                <a:moveTo>
                  <a:pt x="0" y="0"/>
                </a:moveTo>
                <a:lnTo>
                  <a:pt x="10533005" y="0"/>
                </a:lnTo>
                <a:lnTo>
                  <a:pt x="10533005" y="10533005"/>
                </a:lnTo>
                <a:lnTo>
                  <a:pt x="0" y="1053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83945" y="2346365"/>
            <a:ext cx="8050097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r.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Ahmed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3945" y="4810231"/>
            <a:ext cx="8766170" cy="281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6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 found a very good idea</a:t>
            </a:r>
            <a:r>
              <a:rPr lang="en-US" sz="26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!!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 am hiring you not just as analysts, but as Professional Pen-testers. I want you to 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attack us. Break into our systems, find 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every hidden vulnerability, and show me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the truth. If we want to build a real 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fortress, we must think like the enemy first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FBFCFF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046804" y="4286560"/>
            <a:ext cx="3990605" cy="0"/>
          </a:xfrm>
          <a:prstGeom prst="line">
            <a:avLst/>
          </a:prstGeom>
          <a:ln cap="flat" w="47625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046804" y="2691783"/>
            <a:ext cx="3404074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Penetration </a:t>
            </a:r>
          </a:p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Testers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FBFC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The Storm - Simul</a:t>
            </a:r>
            <a:r>
              <a:rPr lang="en-US" b="true" sz="2103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ating the Attacks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48811" y="1332802"/>
            <a:ext cx="4381843" cy="43818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4350" y="0"/>
                  </a:moveTo>
                  <a:lnTo>
                    <a:pt x="618450" y="0"/>
                  </a:lnTo>
                  <a:cubicBezTo>
                    <a:pt x="669995" y="0"/>
                    <a:pt x="719429" y="20476"/>
                    <a:pt x="755876" y="56924"/>
                  </a:cubicBezTo>
                  <a:cubicBezTo>
                    <a:pt x="792324" y="93371"/>
                    <a:pt x="812800" y="142805"/>
                    <a:pt x="812800" y="194350"/>
                  </a:cubicBezTo>
                  <a:lnTo>
                    <a:pt x="812800" y="618450"/>
                  </a:lnTo>
                  <a:cubicBezTo>
                    <a:pt x="812800" y="669995"/>
                    <a:pt x="792324" y="719429"/>
                    <a:pt x="755876" y="755876"/>
                  </a:cubicBezTo>
                  <a:cubicBezTo>
                    <a:pt x="719429" y="792324"/>
                    <a:pt x="669995" y="812800"/>
                    <a:pt x="618450" y="812800"/>
                  </a:cubicBezTo>
                  <a:lnTo>
                    <a:pt x="194350" y="812800"/>
                  </a:lnTo>
                  <a:cubicBezTo>
                    <a:pt x="142805" y="812800"/>
                    <a:pt x="93371" y="792324"/>
                    <a:pt x="56924" y="755876"/>
                  </a:cubicBezTo>
                  <a:cubicBezTo>
                    <a:pt x="20476" y="719429"/>
                    <a:pt x="0" y="669995"/>
                    <a:pt x="0" y="618450"/>
                  </a:cubicBezTo>
                  <a:lnTo>
                    <a:pt x="0" y="194350"/>
                  </a:lnTo>
                  <a:cubicBezTo>
                    <a:pt x="0" y="142805"/>
                    <a:pt x="20476" y="93371"/>
                    <a:pt x="56924" y="56924"/>
                  </a:cubicBezTo>
                  <a:cubicBezTo>
                    <a:pt x="93371" y="20476"/>
                    <a:pt x="142805" y="0"/>
                    <a:pt x="1943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53560" y="1332802"/>
            <a:ext cx="4381843" cy="43818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4350" y="0"/>
                  </a:moveTo>
                  <a:lnTo>
                    <a:pt x="618450" y="0"/>
                  </a:lnTo>
                  <a:cubicBezTo>
                    <a:pt x="669995" y="0"/>
                    <a:pt x="719429" y="20476"/>
                    <a:pt x="755876" y="56924"/>
                  </a:cubicBezTo>
                  <a:cubicBezTo>
                    <a:pt x="792324" y="93371"/>
                    <a:pt x="812800" y="142805"/>
                    <a:pt x="812800" y="194350"/>
                  </a:cubicBezTo>
                  <a:lnTo>
                    <a:pt x="812800" y="618450"/>
                  </a:lnTo>
                  <a:cubicBezTo>
                    <a:pt x="812800" y="669995"/>
                    <a:pt x="792324" y="719429"/>
                    <a:pt x="755876" y="755876"/>
                  </a:cubicBezTo>
                  <a:cubicBezTo>
                    <a:pt x="719429" y="792324"/>
                    <a:pt x="669995" y="812800"/>
                    <a:pt x="618450" y="812800"/>
                  </a:cubicBezTo>
                  <a:lnTo>
                    <a:pt x="194350" y="812800"/>
                  </a:lnTo>
                  <a:cubicBezTo>
                    <a:pt x="142805" y="812800"/>
                    <a:pt x="93371" y="792324"/>
                    <a:pt x="56924" y="755876"/>
                  </a:cubicBezTo>
                  <a:cubicBezTo>
                    <a:pt x="20476" y="719429"/>
                    <a:pt x="0" y="669995"/>
                    <a:pt x="0" y="618450"/>
                  </a:cubicBezTo>
                  <a:lnTo>
                    <a:pt x="0" y="194350"/>
                  </a:lnTo>
                  <a:cubicBezTo>
                    <a:pt x="0" y="142805"/>
                    <a:pt x="20476" y="93371"/>
                    <a:pt x="56924" y="56924"/>
                  </a:cubicBezTo>
                  <a:cubicBezTo>
                    <a:pt x="93371" y="20476"/>
                    <a:pt x="142805" y="0"/>
                    <a:pt x="19435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9472" y="6234122"/>
            <a:ext cx="7159032" cy="3695682"/>
            <a:chOff x="0" y="0"/>
            <a:chExt cx="2484513" cy="12825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84513" cy="1282571"/>
            </a:xfrm>
            <a:custGeom>
              <a:avLst/>
              <a:gdLst/>
              <a:ahLst/>
              <a:cxnLst/>
              <a:rect r="r" b="b" t="t" l="l"/>
              <a:pathLst>
                <a:path h="1282571" w="2484513">
                  <a:moveTo>
                    <a:pt x="48664" y="0"/>
                  </a:moveTo>
                  <a:lnTo>
                    <a:pt x="2435849" y="0"/>
                  </a:lnTo>
                  <a:cubicBezTo>
                    <a:pt x="2462725" y="0"/>
                    <a:pt x="2484513" y="21788"/>
                    <a:pt x="2484513" y="48664"/>
                  </a:cubicBezTo>
                  <a:lnTo>
                    <a:pt x="2484513" y="1233907"/>
                  </a:lnTo>
                  <a:cubicBezTo>
                    <a:pt x="2484513" y="1260784"/>
                    <a:pt x="2462725" y="1282571"/>
                    <a:pt x="2435849" y="1282571"/>
                  </a:cubicBezTo>
                  <a:lnTo>
                    <a:pt x="48664" y="1282571"/>
                  </a:lnTo>
                  <a:cubicBezTo>
                    <a:pt x="21788" y="1282571"/>
                    <a:pt x="0" y="1260784"/>
                    <a:pt x="0" y="1233907"/>
                  </a:cubicBezTo>
                  <a:lnTo>
                    <a:pt x="0" y="48664"/>
                  </a:lnTo>
                  <a:cubicBezTo>
                    <a:pt x="0" y="21788"/>
                    <a:pt x="21788" y="0"/>
                    <a:pt x="48664" y="0"/>
                  </a:cubicBezTo>
                  <a:close/>
                </a:path>
              </a:pathLst>
            </a:custGeom>
            <a:solidFill>
              <a:srgbClr val="F7F8F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484513" cy="1320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60216" y="6234122"/>
            <a:ext cx="7159032" cy="3724257"/>
            <a:chOff x="0" y="0"/>
            <a:chExt cx="2484513" cy="1292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84513" cy="1292488"/>
            </a:xfrm>
            <a:custGeom>
              <a:avLst/>
              <a:gdLst/>
              <a:ahLst/>
              <a:cxnLst/>
              <a:rect r="r" b="b" t="t" l="l"/>
              <a:pathLst>
                <a:path h="1292488" w="2484513">
                  <a:moveTo>
                    <a:pt x="48664" y="0"/>
                  </a:moveTo>
                  <a:lnTo>
                    <a:pt x="2435849" y="0"/>
                  </a:lnTo>
                  <a:cubicBezTo>
                    <a:pt x="2462725" y="0"/>
                    <a:pt x="2484513" y="21788"/>
                    <a:pt x="2484513" y="48664"/>
                  </a:cubicBezTo>
                  <a:lnTo>
                    <a:pt x="2484513" y="1243824"/>
                  </a:lnTo>
                  <a:cubicBezTo>
                    <a:pt x="2484513" y="1270701"/>
                    <a:pt x="2462725" y="1292488"/>
                    <a:pt x="2435849" y="1292488"/>
                  </a:cubicBezTo>
                  <a:lnTo>
                    <a:pt x="48664" y="1292488"/>
                  </a:lnTo>
                  <a:cubicBezTo>
                    <a:pt x="21788" y="1292488"/>
                    <a:pt x="0" y="1270701"/>
                    <a:pt x="0" y="1243824"/>
                  </a:cubicBezTo>
                  <a:lnTo>
                    <a:pt x="0" y="48664"/>
                  </a:lnTo>
                  <a:cubicBezTo>
                    <a:pt x="0" y="21788"/>
                    <a:pt x="21788" y="0"/>
                    <a:pt x="48664" y="0"/>
                  </a:cubicBezTo>
                  <a:close/>
                </a:path>
              </a:pathLst>
            </a:custGeom>
            <a:solidFill>
              <a:srgbClr val="F7F8F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484513" cy="133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6511" y="7378629"/>
            <a:ext cx="6257986" cy="210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7"/>
              </a:lnSpc>
            </a:pP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 took the challenge to test our</a:t>
            </a:r>
            <a:r>
              <a:rPr lang="en-US" b="true" sz="172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'Digital Gates'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I focused on the Staff Dashboard and Patient Database. By using </a:t>
            </a:r>
            <a:r>
              <a:rPr lang="en-US" b="true" sz="172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Spear Phishing and SQL Injection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, I managed to break through the login sc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ens and 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ach our most s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iti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records. I’ll show you exactly how I did it in the next few slides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44813" y="7378629"/>
            <a:ext cx="6257986" cy="175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As for the 'Invisible Infrastructure', I targeted the IT Dashboard and </a:t>
            </a:r>
            <a:r>
              <a:rPr lang="en-US" b="true" sz="172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IoT devices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Using </a:t>
            </a:r>
            <a:r>
              <a:rPr lang="en-US" b="true" sz="172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ARP Spoofing and Brute Force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, I intercepted live medical d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ok full control of the mo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nit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ing s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72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m. Let’s look at the technical breakdown of these network attacks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2326" y="6544138"/>
            <a:ext cx="3885638" cy="76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Hello Dr.Ahmed</a:t>
            </a:r>
          </a:p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ENG.Doha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44813" y="6544138"/>
            <a:ext cx="3885638" cy="76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Hello Dr.Ahmed</a:t>
            </a:r>
          </a:p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ENG.Adel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36803" y="2113002"/>
            <a:ext cx="1677621" cy="16776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  <a:ln w="38100" cap="sq">
              <a:solidFill>
                <a:srgbClr val="00A7C2">
                  <a:alpha val="65882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638300" y="3865175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11010618" y="-507701"/>
            <a:ext cx="5640176" cy="8074784"/>
            <a:chOff x="0" y="0"/>
            <a:chExt cx="10591800" cy="15163800"/>
          </a:xfrm>
        </p:grpSpPr>
        <p:sp>
          <p:nvSpPr>
            <p:cNvPr name="Freeform 16" id="16"/>
            <p:cNvSpPr/>
            <p:nvPr/>
          </p:nvSpPr>
          <p:spPr>
            <a:xfrm flipH="false" flipV="false" rot="5400000">
              <a:off x="-2286000" y="228600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0" y="10591800"/>
                  </a:lnTo>
                  <a:cubicBezTo>
                    <a:pt x="0" y="10591800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5"/>
              <a:stretch>
                <a:fillRect l="-28619" t="-4644" r="-23792" b="-525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12253024" y="4181704"/>
            <a:ext cx="3212513" cy="8074784"/>
            <a:chOff x="0" y="0"/>
            <a:chExt cx="6032844" cy="15163800"/>
          </a:xfrm>
        </p:grpSpPr>
        <p:sp>
          <p:nvSpPr>
            <p:cNvPr name="Freeform 18" id="18"/>
            <p:cNvSpPr/>
            <p:nvPr/>
          </p:nvSpPr>
          <p:spPr>
            <a:xfrm flipH="false" flipV="false" rot="5400000">
              <a:off x="-4565478" y="4565478"/>
              <a:ext cx="15163800" cy="6032844"/>
            </a:xfrm>
            <a:custGeom>
              <a:avLst/>
              <a:gdLst/>
              <a:ahLst/>
              <a:cxnLst/>
              <a:rect r="r" b="b" t="t" l="l"/>
              <a:pathLst>
                <a:path h="6032844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64741"/>
                    <a:pt x="15163800" y="144672"/>
                  </a:cubicBezTo>
                  <a:lnTo>
                    <a:pt x="15163800" y="5888171"/>
                  </a:lnTo>
                  <a:cubicBezTo>
                    <a:pt x="15163800" y="5968103"/>
                    <a:pt x="15050136" y="6032844"/>
                    <a:pt x="14909800" y="6032844"/>
                  </a:cubicBezTo>
                  <a:lnTo>
                    <a:pt x="254000" y="6032844"/>
                  </a:lnTo>
                  <a:cubicBezTo>
                    <a:pt x="113665" y="6032844"/>
                    <a:pt x="0" y="5968103"/>
                    <a:pt x="0" y="5888171"/>
                  </a:cubicBezTo>
                  <a:lnTo>
                    <a:pt x="0" y="144672"/>
                  </a:lnTo>
                  <a:cubicBezTo>
                    <a:pt x="0" y="64741"/>
                    <a:pt x="113665" y="0"/>
                    <a:pt x="254000" y="0"/>
                  </a:cubicBezTo>
                  <a:lnTo>
                    <a:pt x="0" y="6032844"/>
                  </a:lnTo>
                  <a:cubicBezTo>
                    <a:pt x="0" y="6032844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6"/>
              <a:stretch>
                <a:fillRect l="-64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98330" y="4660773"/>
            <a:ext cx="7299220" cy="447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9"/>
              </a:lnSpc>
            </a:pPr>
            <a:r>
              <a:rPr lang="en-US" sz="24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Attack Vector: </a:t>
            </a:r>
          </a:p>
          <a:p>
            <a:pPr algn="l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Sending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 "weaponized" email to 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an HR employee   containing a mali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ci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ous link.</a:t>
            </a:r>
          </a:p>
          <a:p>
            <a:pPr algn="just">
              <a:lnSpc>
                <a:spcPts val="4099"/>
              </a:lnSpc>
            </a:pPr>
            <a:r>
              <a:rPr lang="en-US" sz="24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The Goal: </a:t>
            </a:r>
          </a:p>
          <a:p>
            <a:pPr algn="just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Stealing user cr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edentials 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to gain an initial foothold into the internal network.</a:t>
            </a:r>
          </a:p>
          <a:p>
            <a:pPr algn="just">
              <a:lnSpc>
                <a:spcPts val="4099"/>
              </a:lnSpc>
            </a:pPr>
            <a:r>
              <a:rPr lang="en-US" sz="24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</a:p>
          <a:p>
            <a:pPr algn="just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Upon clicking the link, we gained unauthor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ized access that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allowed us to reach the Doctors' Dashboard</a:t>
            </a:r>
            <a:r>
              <a:rPr lang="en-US" b="true" sz="20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just">
              <a:lnSpc>
                <a:spcPts val="278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38300" y="2047974"/>
            <a:ext cx="8050097" cy="137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2"/>
              </a:lnSpc>
            </a:pPr>
            <a:r>
              <a:rPr lang="en-US" sz="38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The Human Entry Point </a:t>
            </a:r>
          </a:p>
          <a:p>
            <a:pPr algn="l">
              <a:lnSpc>
                <a:spcPts val="5951"/>
              </a:lnSpc>
            </a:pP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Sp</a:t>
            </a: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ear</a:t>
            </a: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Phishing Attack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Storm - Simulating the Attacks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38300" y="3865175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12985009" y="5079889"/>
            <a:ext cx="3896166" cy="5577965"/>
            <a:chOff x="0" y="0"/>
            <a:chExt cx="10591800" cy="15163800"/>
          </a:xfrm>
        </p:grpSpPr>
        <p:sp>
          <p:nvSpPr>
            <p:cNvPr name="Freeform 13" id="13"/>
            <p:cNvSpPr/>
            <p:nvPr/>
          </p:nvSpPr>
          <p:spPr>
            <a:xfrm flipH="false" flipV="false" rot="5400000">
              <a:off x="-2286000" y="228600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0" y="10591800"/>
                  </a:lnTo>
                  <a:cubicBezTo>
                    <a:pt x="0" y="10591800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222" r="-6667" b="-10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1084786" y="5440597"/>
            <a:ext cx="3599490" cy="5153226"/>
            <a:chOff x="0" y="0"/>
            <a:chExt cx="10591800" cy="15163800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-2286000" y="228600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0" y="10591800"/>
                  </a:lnTo>
                  <a:cubicBezTo>
                    <a:pt x="0" y="10591800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6286568" y="3919667"/>
            <a:ext cx="4810615" cy="7612707"/>
            <a:chOff x="0" y="0"/>
            <a:chExt cx="12088422" cy="19129698"/>
          </a:xfrm>
        </p:grpSpPr>
        <p:sp>
          <p:nvSpPr>
            <p:cNvPr name="Freeform 17" id="17"/>
            <p:cNvSpPr/>
            <p:nvPr/>
          </p:nvSpPr>
          <p:spPr>
            <a:xfrm flipH="false" flipV="false" rot="5400000">
              <a:off x="-3520639" y="3520639"/>
              <a:ext cx="19129699" cy="12088422"/>
            </a:xfrm>
            <a:custGeom>
              <a:avLst/>
              <a:gdLst/>
              <a:ahLst/>
              <a:cxnLst/>
              <a:rect r="r" b="b" t="t" l="l"/>
              <a:pathLst>
                <a:path h="12088422" w="19129699">
                  <a:moveTo>
                    <a:pt x="320431" y="0"/>
                  </a:moveTo>
                  <a:lnTo>
                    <a:pt x="18809268" y="0"/>
                  </a:lnTo>
                  <a:cubicBezTo>
                    <a:pt x="18986307" y="0"/>
                    <a:pt x="19129699" y="129726"/>
                    <a:pt x="19129699" y="289890"/>
                  </a:cubicBezTo>
                  <a:lnTo>
                    <a:pt x="19129699" y="11798531"/>
                  </a:lnTo>
                  <a:cubicBezTo>
                    <a:pt x="19129699" y="11958696"/>
                    <a:pt x="18986307" y="12088421"/>
                    <a:pt x="18809268" y="12088421"/>
                  </a:cubicBezTo>
                  <a:lnTo>
                    <a:pt x="320431" y="12088421"/>
                  </a:lnTo>
                  <a:cubicBezTo>
                    <a:pt x="143393" y="12088421"/>
                    <a:pt x="0" y="11958696"/>
                    <a:pt x="0" y="11798531"/>
                  </a:cubicBezTo>
                  <a:lnTo>
                    <a:pt x="0" y="289890"/>
                  </a:lnTo>
                  <a:cubicBezTo>
                    <a:pt x="0" y="129726"/>
                    <a:pt x="143393" y="0"/>
                    <a:pt x="320431" y="0"/>
                  </a:cubicBezTo>
                  <a:lnTo>
                    <a:pt x="0" y="12088421"/>
                  </a:lnTo>
                  <a:cubicBezTo>
                    <a:pt x="0" y="12088421"/>
                    <a:pt x="320431" y="0"/>
                    <a:pt x="32043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741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97522" y="541620"/>
            <a:ext cx="7814117" cy="446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Exploit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ing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an input validatio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 flaw in the Patient Dashboard login form.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Ex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ecution: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Inj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ecting the malicious comm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and ' OR 1=1 -- in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to the username field to manipulate the database query.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Resul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t: 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The system evaluated the stateme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nt as "True," allowing us to bypass the password ch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eck and gain full access to sensitive re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cords (Names, Diagnosis, and Medications).</a:t>
            </a:r>
          </a:p>
          <a:p>
            <a:pPr algn="just">
              <a:lnSpc>
                <a:spcPts val="254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38300" y="2047974"/>
            <a:ext cx="8050097" cy="139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9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Breaking the Database </a:t>
            </a:r>
          </a:p>
          <a:p>
            <a:pPr algn="l">
              <a:lnSpc>
                <a:spcPts val="5951"/>
              </a:lnSpc>
            </a:pP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SQL Injection Attack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Storm - Simulating the Attacks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37736" y="3994422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7736" y="2177222"/>
            <a:ext cx="8050097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37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Intercepting the Pulse</a:t>
            </a:r>
          </a:p>
          <a:p>
            <a:pPr algn="l">
              <a:lnSpc>
                <a:spcPts val="5951"/>
              </a:lnSpc>
            </a:pP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ARP </a:t>
            </a: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Spoofing Attack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1162304" y="-1892462"/>
            <a:ext cx="4579939" cy="9309503"/>
            <a:chOff x="0" y="0"/>
            <a:chExt cx="12088422" cy="24571769"/>
          </a:xfrm>
        </p:grpSpPr>
        <p:sp>
          <p:nvSpPr>
            <p:cNvPr name="Freeform 14" id="14"/>
            <p:cNvSpPr/>
            <p:nvPr/>
          </p:nvSpPr>
          <p:spPr>
            <a:xfrm flipH="false" flipV="false" rot="5400000">
              <a:off x="-6241673" y="6241673"/>
              <a:ext cx="24571768" cy="12088422"/>
            </a:xfrm>
            <a:custGeom>
              <a:avLst/>
              <a:gdLst/>
              <a:ahLst/>
              <a:cxnLst/>
              <a:rect r="r" b="b" t="t" l="l"/>
              <a:pathLst>
                <a:path h="12088422" w="24571768">
                  <a:moveTo>
                    <a:pt x="411587" y="0"/>
                  </a:moveTo>
                  <a:lnTo>
                    <a:pt x="24160181" y="0"/>
                  </a:lnTo>
                  <a:cubicBezTo>
                    <a:pt x="24387584" y="0"/>
                    <a:pt x="24571768" y="129726"/>
                    <a:pt x="24571768" y="289890"/>
                  </a:cubicBezTo>
                  <a:lnTo>
                    <a:pt x="24571768" y="11798532"/>
                  </a:lnTo>
                  <a:cubicBezTo>
                    <a:pt x="24571768" y="11958696"/>
                    <a:pt x="24387584" y="12088422"/>
                    <a:pt x="24160181" y="12088422"/>
                  </a:cubicBezTo>
                  <a:lnTo>
                    <a:pt x="411587" y="12088422"/>
                  </a:lnTo>
                  <a:cubicBezTo>
                    <a:pt x="184185" y="12088422"/>
                    <a:pt x="0" y="11958696"/>
                    <a:pt x="0" y="11798532"/>
                  </a:cubicBezTo>
                  <a:lnTo>
                    <a:pt x="0" y="289890"/>
                  </a:lnTo>
                  <a:cubicBezTo>
                    <a:pt x="0" y="129726"/>
                    <a:pt x="184185" y="0"/>
                    <a:pt x="411587" y="0"/>
                  </a:cubicBezTo>
                  <a:lnTo>
                    <a:pt x="0" y="12088422"/>
                  </a:lnTo>
                  <a:cubicBezTo>
                    <a:pt x="0" y="12088422"/>
                    <a:pt x="411587" y="0"/>
                    <a:pt x="411587" y="0"/>
                  </a:cubicBezTo>
                  <a:close/>
                </a:path>
              </a:pathLst>
            </a:custGeom>
            <a:blipFill>
              <a:blip r:embed="rId5"/>
              <a:stretch>
                <a:fillRect l="-1560" t="-1179" r="-232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36455" y="5425701"/>
            <a:ext cx="16179946" cy="407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Lack of secure communicat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between the IoT device and the Broker.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Reliance on the local network without protection against ARP Spoofing 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Ex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ecution:</a:t>
            </a:r>
          </a:p>
          <a:p>
            <a:pPr algn="l">
              <a:lnSpc>
                <a:spcPts val="3148"/>
              </a:lnSpc>
            </a:pPr>
            <a:r>
              <a:rPr lang="en-US" sz="191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• Launching an ARP Spoofing attack using Ettercap to impersonate both the IoT device and the Broker.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Redirecting network traffic through the attacker’s machine.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Resul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t: 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Successful interception of data exchanged between the IoT device and the Broker (se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nsor readings, commands, device status).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Demonstrates how ARP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Spoofing can enable MITM attacks and 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compromise data confidentiality and integrity in IoT environments.</a:t>
            </a:r>
          </a:p>
          <a:p>
            <a:pPr algn="just">
              <a:lnSpc>
                <a:spcPts val="254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Storm - Simulating the Attacks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38300" y="4080147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9250" y="1945324"/>
            <a:ext cx="5816197" cy="200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9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Cracking the Control Center </a:t>
            </a:r>
          </a:p>
          <a:p>
            <a:pPr algn="l">
              <a:lnSpc>
                <a:spcPts val="5951"/>
              </a:lnSpc>
            </a:pPr>
            <a:r>
              <a:rPr lang="en-US" sz="47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Brute Force Attack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Storm - Simulating the Attacks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004" y="4650706"/>
            <a:ext cx="9228798" cy="563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 • Weak passcode protect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in the IoT Monitor System control panel.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No rate limiting or account lockout mechanism on the passcode input. 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Ex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ecution:</a:t>
            </a:r>
          </a:p>
          <a:p>
            <a:pPr algn="l">
              <a:lnSpc>
                <a:spcPts val="3148"/>
              </a:lnSpc>
            </a:pPr>
            <a:r>
              <a:rPr lang="en-US" sz="191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Using Burp Suite to automate multiple passcode attempts against the control interface.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Sending repeated requests with different passcode values.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Resul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t: 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Successful discovery of the correct control passcode.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• Gained unauthorized access to IoT system co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ntrols, allowing manipulation of device behavior.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• Highlights the risk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of weak au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thentication mechanisms in IoT monitoring systems.</a:t>
            </a:r>
          </a:p>
          <a:p>
            <a:pPr algn="just">
              <a:lnSpc>
                <a:spcPts val="254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10767017" y="-2116299"/>
            <a:ext cx="4579939" cy="9757178"/>
            <a:chOff x="0" y="0"/>
            <a:chExt cx="12088422" cy="25753375"/>
          </a:xfrm>
        </p:grpSpPr>
        <p:sp>
          <p:nvSpPr>
            <p:cNvPr name="Freeform 17" id="17"/>
            <p:cNvSpPr/>
            <p:nvPr/>
          </p:nvSpPr>
          <p:spPr>
            <a:xfrm flipH="false" flipV="false" rot="5400000">
              <a:off x="-6832477" y="6832477"/>
              <a:ext cx="25753375" cy="12088422"/>
            </a:xfrm>
            <a:custGeom>
              <a:avLst/>
              <a:gdLst/>
              <a:ahLst/>
              <a:cxnLst/>
              <a:rect r="r" b="b" t="t" l="l"/>
              <a:pathLst>
                <a:path h="12088422" w="25753375">
                  <a:moveTo>
                    <a:pt x="431380" y="0"/>
                  </a:moveTo>
                  <a:lnTo>
                    <a:pt x="25321996" y="0"/>
                  </a:lnTo>
                  <a:cubicBezTo>
                    <a:pt x="25560335" y="0"/>
                    <a:pt x="25753376" y="129726"/>
                    <a:pt x="25753376" y="289890"/>
                  </a:cubicBezTo>
                  <a:lnTo>
                    <a:pt x="25753376" y="11798531"/>
                  </a:lnTo>
                  <a:cubicBezTo>
                    <a:pt x="25753376" y="11958696"/>
                    <a:pt x="25560335" y="12088422"/>
                    <a:pt x="25321996" y="12088422"/>
                  </a:cubicBezTo>
                  <a:lnTo>
                    <a:pt x="431380" y="12088422"/>
                  </a:lnTo>
                  <a:cubicBezTo>
                    <a:pt x="193043" y="12088422"/>
                    <a:pt x="0" y="11958696"/>
                    <a:pt x="0" y="11798531"/>
                  </a:cubicBezTo>
                  <a:lnTo>
                    <a:pt x="0" y="289890"/>
                  </a:lnTo>
                  <a:cubicBezTo>
                    <a:pt x="0" y="129726"/>
                    <a:pt x="193043" y="0"/>
                    <a:pt x="431380" y="0"/>
                  </a:cubicBezTo>
                  <a:lnTo>
                    <a:pt x="0" y="12088422"/>
                  </a:lnTo>
                  <a:cubicBezTo>
                    <a:pt x="0" y="12088422"/>
                    <a:pt x="431380" y="0"/>
                    <a:pt x="431380" y="0"/>
                  </a:cubicBezTo>
                  <a:close/>
                </a:path>
              </a:pathLst>
            </a:custGeom>
            <a:blipFill>
              <a:blip r:embed="rId5"/>
              <a:stretch>
                <a:fillRect l="-521" t="0" r="0" b="-240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12256383" y="3024435"/>
            <a:ext cx="3599490" cy="6620341"/>
            <a:chOff x="0" y="0"/>
            <a:chExt cx="10591800" cy="19480909"/>
          </a:xfrm>
        </p:grpSpPr>
        <p:sp>
          <p:nvSpPr>
            <p:cNvPr name="Freeform 19" id="19"/>
            <p:cNvSpPr/>
            <p:nvPr/>
          </p:nvSpPr>
          <p:spPr>
            <a:xfrm flipH="false" flipV="false" rot="5400000">
              <a:off x="-4444554" y="4444554"/>
              <a:ext cx="19480909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9480909">
                  <a:moveTo>
                    <a:pt x="326313" y="0"/>
                  </a:moveTo>
                  <a:lnTo>
                    <a:pt x="19154595" y="0"/>
                  </a:lnTo>
                  <a:cubicBezTo>
                    <a:pt x="19334883" y="0"/>
                    <a:pt x="19480908" y="113665"/>
                    <a:pt x="19480908" y="254000"/>
                  </a:cubicBezTo>
                  <a:lnTo>
                    <a:pt x="19480908" y="10337800"/>
                  </a:lnTo>
                  <a:cubicBezTo>
                    <a:pt x="19480908" y="10478135"/>
                    <a:pt x="19334883" y="10591800"/>
                    <a:pt x="19154595" y="10591800"/>
                  </a:cubicBezTo>
                  <a:lnTo>
                    <a:pt x="326313" y="10591800"/>
                  </a:lnTo>
                  <a:cubicBezTo>
                    <a:pt x="14602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46025" y="0"/>
                    <a:pt x="326313" y="0"/>
                  </a:cubicBezTo>
                  <a:lnTo>
                    <a:pt x="0" y="10591800"/>
                  </a:lnTo>
                  <a:cubicBezTo>
                    <a:pt x="0" y="10591800"/>
                    <a:pt x="326313" y="0"/>
                    <a:pt x="32631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61" r="-2231" b="-286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12779106" y="6265198"/>
            <a:ext cx="2554043" cy="4920669"/>
            <a:chOff x="0" y="0"/>
            <a:chExt cx="10591800" cy="20406368"/>
          </a:xfrm>
        </p:grpSpPr>
        <p:sp>
          <p:nvSpPr>
            <p:cNvPr name="Freeform 21" id="21"/>
            <p:cNvSpPr/>
            <p:nvPr/>
          </p:nvSpPr>
          <p:spPr>
            <a:xfrm flipH="false" flipV="false" rot="5400000">
              <a:off x="-4907284" y="4907284"/>
              <a:ext cx="20406368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20406368">
                  <a:moveTo>
                    <a:pt x="341815" y="0"/>
                  </a:moveTo>
                  <a:lnTo>
                    <a:pt x="20064553" y="0"/>
                  </a:lnTo>
                  <a:cubicBezTo>
                    <a:pt x="20253407" y="0"/>
                    <a:pt x="20406368" y="113665"/>
                    <a:pt x="20406368" y="254000"/>
                  </a:cubicBezTo>
                  <a:lnTo>
                    <a:pt x="20406368" y="10337800"/>
                  </a:lnTo>
                  <a:cubicBezTo>
                    <a:pt x="20406368" y="10478135"/>
                    <a:pt x="20253407" y="10591800"/>
                    <a:pt x="20064553" y="10591800"/>
                  </a:cubicBezTo>
                  <a:lnTo>
                    <a:pt x="341815" y="10591800"/>
                  </a:lnTo>
                  <a:cubicBezTo>
                    <a:pt x="152962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52962" y="0"/>
                    <a:pt x="341815" y="0"/>
                  </a:cubicBezTo>
                  <a:lnTo>
                    <a:pt x="0" y="10591800"/>
                  </a:lnTo>
                  <a:cubicBezTo>
                    <a:pt x="0" y="10591800"/>
                    <a:pt x="341815" y="0"/>
                    <a:pt x="341815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328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2046" y="0"/>
            <a:ext cx="10792921" cy="10792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905" y="0"/>
                  </a:moveTo>
                  <a:lnTo>
                    <a:pt x="733895" y="0"/>
                  </a:lnTo>
                  <a:cubicBezTo>
                    <a:pt x="777473" y="0"/>
                    <a:pt x="812800" y="35327"/>
                    <a:pt x="812800" y="78905"/>
                  </a:cubicBezTo>
                  <a:lnTo>
                    <a:pt x="812800" y="733895"/>
                  </a:lnTo>
                  <a:cubicBezTo>
                    <a:pt x="812800" y="777473"/>
                    <a:pt x="777473" y="812800"/>
                    <a:pt x="733895" y="812800"/>
                  </a:cubicBezTo>
                  <a:lnTo>
                    <a:pt x="78905" y="812800"/>
                  </a:lnTo>
                  <a:cubicBezTo>
                    <a:pt x="35327" y="812800"/>
                    <a:pt x="0" y="777473"/>
                    <a:pt x="0" y="733895"/>
                  </a:cubicBezTo>
                  <a:lnTo>
                    <a:pt x="0" y="78905"/>
                  </a:lnTo>
                  <a:cubicBezTo>
                    <a:pt x="0" y="35327"/>
                    <a:pt x="35327" y="0"/>
                    <a:pt x="7890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7855">
            <a:off x="7541049" y="-910479"/>
            <a:ext cx="796197" cy="12613879"/>
            <a:chOff x="0" y="0"/>
            <a:chExt cx="209698" cy="3322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698" cy="3322174"/>
            </a:xfrm>
            <a:custGeom>
              <a:avLst/>
              <a:gdLst/>
              <a:ahLst/>
              <a:cxnLst/>
              <a:rect r="r" b="b" t="t" l="l"/>
              <a:pathLst>
                <a:path h="3322174" w="209698">
                  <a:moveTo>
                    <a:pt x="0" y="0"/>
                  </a:moveTo>
                  <a:lnTo>
                    <a:pt x="209698" y="0"/>
                  </a:lnTo>
                  <a:lnTo>
                    <a:pt x="209698" y="3322174"/>
                  </a:lnTo>
                  <a:lnTo>
                    <a:pt x="0" y="3322174"/>
                  </a:ln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698" cy="3360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25772" y="6142482"/>
            <a:ext cx="5051387" cy="4339902"/>
            <a:chOff x="0" y="0"/>
            <a:chExt cx="812800" cy="698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318"/>
            </a:xfrm>
            <a:custGeom>
              <a:avLst/>
              <a:gdLst/>
              <a:ahLst/>
              <a:cxnLst/>
              <a:rect r="r" b="b" t="t" l="l"/>
              <a:pathLst>
                <a:path h="698318" w="812800">
                  <a:moveTo>
                    <a:pt x="406400" y="0"/>
                  </a:moveTo>
                  <a:lnTo>
                    <a:pt x="812800" y="698318"/>
                  </a:lnTo>
                  <a:lnTo>
                    <a:pt x="0" y="69831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75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6119"/>
              <a:ext cx="558800" cy="36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4922" y="4238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89872" y="631708"/>
            <a:ext cx="53728" cy="537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D8D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85850" y="2942272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04022" y="3417380"/>
            <a:ext cx="6105983" cy="427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You know... as much as those attacks were shocking, I am actually relieved. Now, the 'Invisible Threats' are finally visible. We are no longer guessing; we know exactly where our weaknesses are. But knowing the holes is only half the battle—now, I want to seal them. I want this hospital to be a 'Digital Fortress'. Team, show me the cure. Show me how</a:t>
            </a:r>
          </a:p>
          <a:p>
            <a:pPr algn="just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we will turn these vulnerabilities into </a:t>
            </a:r>
          </a:p>
          <a:p>
            <a:pPr algn="just">
              <a:lnSpc>
                <a:spcPts val="3443"/>
              </a:lnSpc>
            </a:pPr>
            <a:r>
              <a:rPr lang="en-US" sz="20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our strongest defenses.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5850" y="2304825"/>
            <a:ext cx="246296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r.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Ahmed 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922" y="470948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9872" y="631708"/>
            <a:ext cx="53728" cy="537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D8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60517" y="816840"/>
            <a:ext cx="6099882" cy="8732925"/>
            <a:chOff x="0" y="0"/>
            <a:chExt cx="10591800" cy="15163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0" t="-5287" r="0" b="-2764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18322" y="3396172"/>
            <a:ext cx="8786794" cy="5360573"/>
            <a:chOff x="0" y="0"/>
            <a:chExt cx="3993758" cy="24364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93758" cy="2436478"/>
            </a:xfrm>
            <a:custGeom>
              <a:avLst/>
              <a:gdLst/>
              <a:ahLst/>
              <a:cxnLst/>
              <a:rect r="r" b="b" t="t" l="l"/>
              <a:pathLst>
                <a:path h="2436478" w="3993758">
                  <a:moveTo>
                    <a:pt x="39649" y="0"/>
                  </a:moveTo>
                  <a:lnTo>
                    <a:pt x="3954109" y="0"/>
                  </a:lnTo>
                  <a:cubicBezTo>
                    <a:pt x="3976007" y="0"/>
                    <a:pt x="3993758" y="17751"/>
                    <a:pt x="3993758" y="39649"/>
                  </a:cubicBezTo>
                  <a:lnTo>
                    <a:pt x="3993758" y="2396829"/>
                  </a:lnTo>
                  <a:cubicBezTo>
                    <a:pt x="3993758" y="2418727"/>
                    <a:pt x="3976007" y="2436478"/>
                    <a:pt x="3954109" y="2436478"/>
                  </a:cubicBezTo>
                  <a:lnTo>
                    <a:pt x="39649" y="2436478"/>
                  </a:lnTo>
                  <a:cubicBezTo>
                    <a:pt x="17751" y="2436478"/>
                    <a:pt x="0" y="2418727"/>
                    <a:pt x="0" y="2396829"/>
                  </a:cubicBezTo>
                  <a:lnTo>
                    <a:pt x="0" y="39649"/>
                  </a:lnTo>
                  <a:cubicBezTo>
                    <a:pt x="0" y="17751"/>
                    <a:pt x="17751" y="0"/>
                    <a:pt x="396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93758" cy="247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14805" y="5823694"/>
            <a:ext cx="7593827" cy="171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6"/>
              </a:lnSpc>
            </a:pP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"Dr. Ahmed, to build your 'Digital Fortress,' we started with the foundation: the </a:t>
            </a:r>
            <a:r>
              <a:rPr lang="en-US" b="true" sz="208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Active Directory (AD)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My role was to redesign the hospital’s hi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chy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ure 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at a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cce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ss</a:t>
            </a:r>
            <a:r>
              <a:rPr lang="en-US" sz="208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is a privilege, not a right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416664" y="3198838"/>
            <a:ext cx="727664" cy="873381"/>
          </a:xfrm>
          <a:custGeom>
            <a:avLst/>
            <a:gdLst/>
            <a:ahLst/>
            <a:cxnLst/>
            <a:rect r="r" b="b" t="t" l="l"/>
            <a:pathLst>
              <a:path h="873381" w="727664">
                <a:moveTo>
                  <a:pt x="0" y="0"/>
                </a:moveTo>
                <a:lnTo>
                  <a:pt x="727664" y="0"/>
                </a:lnTo>
                <a:lnTo>
                  <a:pt x="727664" y="873381"/>
                </a:lnTo>
                <a:lnTo>
                  <a:pt x="0" y="87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661644" y="5581045"/>
            <a:ext cx="565373" cy="0"/>
          </a:xfrm>
          <a:prstGeom prst="line">
            <a:avLst/>
          </a:prstGeom>
          <a:ln cap="flat" w="571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676400" y="4034119"/>
            <a:ext cx="5113171" cy="100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75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Hello Dr.Ahmed</a:t>
            </a:r>
          </a:p>
          <a:p>
            <a:pPr algn="l">
              <a:lnSpc>
                <a:spcPts val="3937"/>
              </a:lnSpc>
            </a:pPr>
            <a:r>
              <a:rPr lang="en-US" sz="317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ENG.Fatma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2594" y="5095590"/>
            <a:ext cx="3506355" cy="27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5"/>
              </a:lnSpc>
            </a:pPr>
            <a:r>
              <a:rPr lang="en-US" sz="136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Security Infrastructure Engineer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411" y="449269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1748" y="443211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Shield - Defense &amp;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3590" y="3809131"/>
            <a:ext cx="11507866" cy="4112953"/>
            <a:chOff x="0" y="0"/>
            <a:chExt cx="3993758" cy="1427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93758" cy="1427384"/>
            </a:xfrm>
            <a:custGeom>
              <a:avLst/>
              <a:gdLst/>
              <a:ahLst/>
              <a:cxnLst/>
              <a:rect r="r" b="b" t="t" l="l"/>
              <a:pathLst>
                <a:path h="1427384" w="3993758">
                  <a:moveTo>
                    <a:pt x="30274" y="0"/>
                  </a:moveTo>
                  <a:lnTo>
                    <a:pt x="3963484" y="0"/>
                  </a:lnTo>
                  <a:cubicBezTo>
                    <a:pt x="3971513" y="0"/>
                    <a:pt x="3979214" y="3190"/>
                    <a:pt x="3984891" y="8867"/>
                  </a:cubicBezTo>
                  <a:cubicBezTo>
                    <a:pt x="3990568" y="14544"/>
                    <a:pt x="3993758" y="22245"/>
                    <a:pt x="3993758" y="30274"/>
                  </a:cubicBezTo>
                  <a:lnTo>
                    <a:pt x="3993758" y="1397110"/>
                  </a:lnTo>
                  <a:cubicBezTo>
                    <a:pt x="3993758" y="1405139"/>
                    <a:pt x="3990568" y="1412839"/>
                    <a:pt x="3984891" y="1418517"/>
                  </a:cubicBezTo>
                  <a:cubicBezTo>
                    <a:pt x="3979214" y="1424194"/>
                    <a:pt x="3971513" y="1427384"/>
                    <a:pt x="3963484" y="1427384"/>
                  </a:cubicBezTo>
                  <a:lnTo>
                    <a:pt x="30274" y="1427384"/>
                  </a:lnTo>
                  <a:cubicBezTo>
                    <a:pt x="13554" y="1427384"/>
                    <a:pt x="0" y="1413830"/>
                    <a:pt x="0" y="1397110"/>
                  </a:cubicBezTo>
                  <a:lnTo>
                    <a:pt x="0" y="30274"/>
                  </a:lnTo>
                  <a:cubicBezTo>
                    <a:pt x="0" y="22245"/>
                    <a:pt x="3190" y="14544"/>
                    <a:pt x="8867" y="8867"/>
                  </a:cubicBezTo>
                  <a:cubicBezTo>
                    <a:pt x="14544" y="3190"/>
                    <a:pt x="22245" y="0"/>
                    <a:pt x="3027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93758" cy="146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4922" y="4238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89872" y="631708"/>
            <a:ext cx="53728" cy="537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524706" y="6230342"/>
            <a:ext cx="722219" cy="0"/>
          </a:xfrm>
          <a:prstGeom prst="line">
            <a:avLst/>
          </a:prstGeom>
          <a:ln cap="flat" w="7620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800225" y="7078842"/>
            <a:ext cx="953005" cy="1143847"/>
          </a:xfrm>
          <a:custGeom>
            <a:avLst/>
            <a:gdLst/>
            <a:ahLst/>
            <a:cxnLst/>
            <a:rect r="r" b="b" t="t" l="l"/>
            <a:pathLst>
              <a:path h="1143847" w="953005">
                <a:moveTo>
                  <a:pt x="0" y="0"/>
                </a:moveTo>
                <a:lnTo>
                  <a:pt x="953005" y="0"/>
                </a:lnTo>
                <a:lnTo>
                  <a:pt x="953005" y="1143847"/>
                </a:lnTo>
                <a:lnTo>
                  <a:pt x="0" y="1143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24706" y="4630724"/>
            <a:ext cx="5132818" cy="100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187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Good Morning everyone</a:t>
            </a:r>
          </a:p>
          <a:p>
            <a:pPr algn="l">
              <a:lnSpc>
                <a:spcPts val="3952"/>
              </a:lnSpc>
            </a:pPr>
            <a:r>
              <a:rPr lang="en-US" sz="3187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Dr.Ahmed</a:t>
            </a:r>
            <a:r>
              <a:rPr lang="en-US" sz="3187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6552" y="4690940"/>
            <a:ext cx="4340909" cy="25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As the director, I envisioned a 'Smart Hospital' where EMR and IoT devices save lives </a:t>
            </a: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every second. But I also knew that being</a:t>
            </a:r>
          </a:p>
          <a:p>
            <a:pPr algn="just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'connected' means being 'targeted'.</a:t>
            </a:r>
          </a:p>
          <a:p>
            <a:pPr algn="just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 couldn't risk patient safety or data</a:t>
            </a:r>
          </a:p>
          <a:p>
            <a:pPr algn="just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privacy. So, I challenged my team</a:t>
            </a:r>
          </a:p>
          <a:p>
            <a:pPr algn="just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to find our weaknesses and build</a:t>
            </a:r>
          </a:p>
          <a:p>
            <a:pPr algn="l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 digital fortress. This is how we </a:t>
            </a:r>
          </a:p>
          <a:p>
            <a:pPr algn="l">
              <a:lnSpc>
                <a:spcPts val="2287"/>
              </a:lnSpc>
            </a:pPr>
            <a:r>
              <a:rPr lang="en-US" sz="1395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secured our vision.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688422" y="181499"/>
            <a:ext cx="10019251" cy="10315647"/>
          </a:xfrm>
          <a:custGeom>
            <a:avLst/>
            <a:gdLst/>
            <a:ahLst/>
            <a:cxnLst/>
            <a:rect r="r" b="b" t="t" l="l"/>
            <a:pathLst>
              <a:path h="10315647" w="10019251">
                <a:moveTo>
                  <a:pt x="0" y="0"/>
                </a:moveTo>
                <a:lnTo>
                  <a:pt x="10019251" y="0"/>
                </a:lnTo>
                <a:lnTo>
                  <a:pt x="10019251" y="10315647"/>
                </a:lnTo>
                <a:lnTo>
                  <a:pt x="0" y="10315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79" t="0" r="-147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24706" y="5779883"/>
            <a:ext cx="4479090" cy="28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36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The Manager of TeCare Hospital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200569" y="4867405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-5400000">
            <a:off x="12522235" y="4996809"/>
            <a:ext cx="3896166" cy="5577965"/>
            <a:chOff x="0" y="0"/>
            <a:chExt cx="10591800" cy="15163800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-2286000" y="228600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0" y="10591800"/>
                  </a:lnTo>
                  <a:cubicBezTo>
                    <a:pt x="0" y="10591800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3"/>
              <a:stretch>
                <a:fillRect l="-23213" t="-6297" r="-19942" b="-893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8113513" y="2566887"/>
            <a:ext cx="3599490" cy="5153226"/>
            <a:chOff x="0" y="0"/>
            <a:chExt cx="10591800" cy="15163800"/>
          </a:xfrm>
        </p:grpSpPr>
        <p:sp>
          <p:nvSpPr>
            <p:cNvPr name="Freeform 14" id="14"/>
            <p:cNvSpPr/>
            <p:nvPr/>
          </p:nvSpPr>
          <p:spPr>
            <a:xfrm flipH="false" flipV="false" rot="5400000">
              <a:off x="-2286000" y="228600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254000" y="0"/>
                  </a:move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0" y="10591800"/>
                  </a:lnTo>
                  <a:cubicBezTo>
                    <a:pt x="0" y="10591800"/>
                    <a:pt x="254000" y="0"/>
                    <a:pt x="254000" y="0"/>
                  </a:cubicBezTo>
                  <a:close/>
                </a:path>
              </a:pathLst>
            </a:custGeom>
            <a:blipFill>
              <a:blip r:embed="rId4"/>
              <a:stretch>
                <a:fillRect l="-16954" t="-7024" r="-24838" b="-702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12606863" y="-755683"/>
            <a:ext cx="3986561" cy="6243863"/>
            <a:chOff x="0" y="0"/>
            <a:chExt cx="10017685" cy="15689980"/>
          </a:xfrm>
        </p:grpSpPr>
        <p:sp>
          <p:nvSpPr>
            <p:cNvPr name="Freeform 16" id="16"/>
            <p:cNvSpPr/>
            <p:nvPr/>
          </p:nvSpPr>
          <p:spPr>
            <a:xfrm flipH="false" flipV="false" rot="5400000">
              <a:off x="-2836147" y="2836147"/>
              <a:ext cx="15689980" cy="10017685"/>
            </a:xfrm>
            <a:custGeom>
              <a:avLst/>
              <a:gdLst/>
              <a:ahLst/>
              <a:cxnLst/>
              <a:rect r="r" b="b" t="t" l="l"/>
              <a:pathLst>
                <a:path h="10017685" w="15689980">
                  <a:moveTo>
                    <a:pt x="262813" y="0"/>
                  </a:moveTo>
                  <a:lnTo>
                    <a:pt x="15427166" y="0"/>
                  </a:lnTo>
                  <a:cubicBezTo>
                    <a:pt x="15572372" y="0"/>
                    <a:pt x="15689980" y="107505"/>
                    <a:pt x="15689980" y="240233"/>
                  </a:cubicBezTo>
                  <a:lnTo>
                    <a:pt x="15689980" y="9777454"/>
                  </a:lnTo>
                  <a:cubicBezTo>
                    <a:pt x="15689980" y="9910182"/>
                    <a:pt x="15572372" y="10017686"/>
                    <a:pt x="15427166" y="10017686"/>
                  </a:cubicBezTo>
                  <a:lnTo>
                    <a:pt x="262813" y="10017686"/>
                  </a:lnTo>
                  <a:cubicBezTo>
                    <a:pt x="117609" y="10017686"/>
                    <a:pt x="0" y="9910182"/>
                    <a:pt x="0" y="9777454"/>
                  </a:cubicBezTo>
                  <a:lnTo>
                    <a:pt x="0" y="240233"/>
                  </a:lnTo>
                  <a:cubicBezTo>
                    <a:pt x="0" y="107505"/>
                    <a:pt x="117609" y="0"/>
                    <a:pt x="262813" y="0"/>
                  </a:cubicBezTo>
                  <a:lnTo>
                    <a:pt x="0" y="10017686"/>
                  </a:lnTo>
                  <a:cubicBezTo>
                    <a:pt x="0" y="10017686"/>
                    <a:pt x="262813" y="0"/>
                    <a:pt x="262813" y="0"/>
                  </a:cubicBezTo>
                  <a:close/>
                </a:path>
              </a:pathLst>
            </a:custGeom>
            <a:blipFill>
              <a:blip r:embed="rId5"/>
              <a:stretch>
                <a:fillRect l="-16695" t="-12570" r="-17644" b="-5724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14922" y="470948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00569" y="5196888"/>
            <a:ext cx="7814117" cy="376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4"/>
              </a:lnSpc>
            </a:pPr>
            <a:r>
              <a:rPr lang="en-US" sz="231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Organizational Units (OUs):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ogic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al grouping of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staff by department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east Privilege:</a:t>
            </a:r>
          </a:p>
          <a:p>
            <a:pPr algn="l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Ac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cess is restricted to job-specific data only</a:t>
            </a:r>
          </a:p>
          <a:p>
            <a:pPr algn="just">
              <a:lnSpc>
                <a:spcPts val="3748"/>
              </a:lnSpc>
            </a:pP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Group Policy (GPOs)</a:t>
            </a:r>
            <a:r>
              <a:rPr lang="en-US" sz="2285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Automated sec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urity r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ules (Strong Passw</a:t>
            </a: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ords &amp; USB Blocking)</a:t>
            </a:r>
          </a:p>
          <a:p>
            <a:pPr algn="just">
              <a:lnSpc>
                <a:spcPts val="3804"/>
              </a:lnSpc>
            </a:pPr>
            <a:r>
              <a:rPr lang="en-US" sz="231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Cent</a:t>
            </a:r>
            <a:r>
              <a:rPr lang="en-US" sz="231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ralized Control:</a:t>
            </a:r>
          </a:p>
          <a:p>
            <a:pPr algn="just">
              <a:lnSpc>
                <a:spcPts val="3148"/>
              </a:lnSpc>
            </a:pPr>
            <a:r>
              <a:rPr lang="en-US" sz="191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Instant, hospital-wide lockout of compromised accounts</a:t>
            </a:r>
          </a:p>
          <a:p>
            <a:pPr algn="just">
              <a:lnSpc>
                <a:spcPts val="254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0569" y="1903684"/>
            <a:ext cx="5640775" cy="194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1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Identity &amp; Access Management</a:t>
            </a:r>
            <a:r>
              <a:rPr lang="en-US" sz="41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5084"/>
              </a:lnSpc>
            </a:pPr>
            <a:r>
              <a:rPr lang="en-US" sz="41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(IAM) Strategy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0569" y="8917699"/>
            <a:ext cx="5640775" cy="66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b="true" sz="4100" u="sng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  <a:hlinkClick r:id="rId8" tooltip="https://drive.google.com/drive/folders/1Mc-SluNK085-wV2KWSe0qUME8MSyO5yy"/>
              </a:rPr>
              <a:t>Demo 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8411" y="449269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1748" y="443211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The Shield - Defense &amp; Design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2046" y="-252961"/>
            <a:ext cx="10792921" cy="10792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905" y="0"/>
                  </a:moveTo>
                  <a:lnTo>
                    <a:pt x="733895" y="0"/>
                  </a:lnTo>
                  <a:cubicBezTo>
                    <a:pt x="777473" y="0"/>
                    <a:pt x="812800" y="35327"/>
                    <a:pt x="812800" y="78905"/>
                  </a:cubicBezTo>
                  <a:lnTo>
                    <a:pt x="812800" y="733895"/>
                  </a:lnTo>
                  <a:cubicBezTo>
                    <a:pt x="812800" y="777473"/>
                    <a:pt x="777473" y="812800"/>
                    <a:pt x="733895" y="812800"/>
                  </a:cubicBezTo>
                  <a:lnTo>
                    <a:pt x="78905" y="812800"/>
                  </a:lnTo>
                  <a:cubicBezTo>
                    <a:pt x="35327" y="812800"/>
                    <a:pt x="0" y="777473"/>
                    <a:pt x="0" y="733895"/>
                  </a:cubicBezTo>
                  <a:lnTo>
                    <a:pt x="0" y="78905"/>
                  </a:lnTo>
                  <a:cubicBezTo>
                    <a:pt x="0" y="35327"/>
                    <a:pt x="35327" y="0"/>
                    <a:pt x="7890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7855">
            <a:off x="7445799" y="-910479"/>
            <a:ext cx="796197" cy="12613879"/>
            <a:chOff x="0" y="0"/>
            <a:chExt cx="209698" cy="3322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698" cy="3322174"/>
            </a:xfrm>
            <a:custGeom>
              <a:avLst/>
              <a:gdLst/>
              <a:ahLst/>
              <a:cxnLst/>
              <a:rect r="r" b="b" t="t" l="l"/>
              <a:pathLst>
                <a:path h="3322174" w="209698">
                  <a:moveTo>
                    <a:pt x="0" y="0"/>
                  </a:moveTo>
                  <a:lnTo>
                    <a:pt x="209698" y="0"/>
                  </a:lnTo>
                  <a:lnTo>
                    <a:pt x="209698" y="3322174"/>
                  </a:lnTo>
                  <a:lnTo>
                    <a:pt x="0" y="3322174"/>
                  </a:ln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698" cy="3360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20997" y="6161532"/>
            <a:ext cx="5051387" cy="4339902"/>
            <a:chOff x="0" y="0"/>
            <a:chExt cx="812800" cy="698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318"/>
            </a:xfrm>
            <a:custGeom>
              <a:avLst/>
              <a:gdLst/>
              <a:ahLst/>
              <a:cxnLst/>
              <a:rect r="r" b="b" t="t" l="l"/>
              <a:pathLst>
                <a:path h="698318" w="812800">
                  <a:moveTo>
                    <a:pt x="406400" y="0"/>
                  </a:moveTo>
                  <a:lnTo>
                    <a:pt x="812800" y="698318"/>
                  </a:lnTo>
                  <a:lnTo>
                    <a:pt x="0" y="69831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75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6119"/>
              <a:ext cx="558800" cy="36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4922" y="4238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89872" y="631708"/>
            <a:ext cx="53728" cy="537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D8D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59472" y="2942272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59472" y="3379280"/>
            <a:ext cx="6105983" cy="44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7"/>
              </a:lnSpc>
            </a:pPr>
            <a:r>
              <a:rPr lang="en-US" sz="26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Excellent work, team! We started this journey with a 'Digital Kingdom' full of hidden cracks, but today, I see a Digital Fortress. You didn't just find the holes; you built the </a:t>
            </a:r>
          </a:p>
          <a:p>
            <a:pPr algn="just">
              <a:lnSpc>
                <a:spcPts val="4427"/>
              </a:lnSpc>
            </a:pPr>
            <a:r>
              <a:rPr lang="en-US" sz="26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shields. With the Active Directory </a:t>
            </a:r>
          </a:p>
          <a:p>
            <a:pPr algn="just">
              <a:lnSpc>
                <a:spcPts val="4427"/>
              </a:lnSpc>
            </a:pPr>
            <a:r>
              <a:rPr lang="en-US" sz="26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organizing our ranks and the SOC </a:t>
            </a:r>
          </a:p>
          <a:p>
            <a:pPr algn="just">
              <a:lnSpc>
                <a:spcPts val="4427"/>
              </a:lnSpc>
            </a:pPr>
            <a:r>
              <a:rPr lang="en-US" sz="26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watching our borders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472" y="2304825"/>
            <a:ext cx="2462963" cy="44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7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Dr. Ahmed 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68678" y="68043"/>
            <a:ext cx="2092049" cy="2995091"/>
            <a:chOff x="0" y="0"/>
            <a:chExt cx="10591800" cy="15163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21582" t="0" r="-2158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976" y="1285907"/>
            <a:ext cx="2092049" cy="2995091"/>
            <a:chOff x="0" y="0"/>
            <a:chExt cx="10591800" cy="15163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1582" t="0" r="-2158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271850" y="2588050"/>
            <a:ext cx="2042639" cy="2995091"/>
            <a:chOff x="0" y="0"/>
            <a:chExt cx="10591800" cy="155305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91800" cy="15530599"/>
            </a:xfrm>
            <a:custGeom>
              <a:avLst/>
              <a:gdLst/>
              <a:ahLst/>
              <a:cxnLst/>
              <a:rect r="r" b="b" t="t" l="l"/>
              <a:pathLst>
                <a:path h="15530599" w="10591800">
                  <a:moveTo>
                    <a:pt x="10591800" y="260144"/>
                  </a:moveTo>
                  <a:lnTo>
                    <a:pt x="10591800" y="15270456"/>
                  </a:lnTo>
                  <a:cubicBezTo>
                    <a:pt x="10591800" y="15414186"/>
                    <a:pt x="10478135" y="15530599"/>
                    <a:pt x="10337800" y="15530599"/>
                  </a:cubicBezTo>
                  <a:lnTo>
                    <a:pt x="254000" y="15530599"/>
                  </a:lnTo>
                  <a:cubicBezTo>
                    <a:pt x="113665" y="15530599"/>
                    <a:pt x="0" y="15414186"/>
                    <a:pt x="0" y="15270456"/>
                  </a:cubicBezTo>
                  <a:lnTo>
                    <a:pt x="0" y="260144"/>
                  </a:lnTo>
                  <a:cubicBezTo>
                    <a:pt x="0" y="116414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6414"/>
                    <a:pt x="10591800" y="260144"/>
                  </a:cubicBezTo>
                  <a:lnTo>
                    <a:pt x="0" y="0"/>
                  </a:lnTo>
                  <a:cubicBezTo>
                    <a:pt x="0" y="0"/>
                    <a:pt x="10591800" y="260144"/>
                    <a:pt x="10591800" y="260144"/>
                  </a:cubicBezTo>
                  <a:close/>
                </a:path>
              </a:pathLst>
            </a:custGeom>
            <a:blipFill>
              <a:blip r:embed="rId5"/>
              <a:stretch>
                <a:fillRect l="0" t="-3981" r="0" b="-2581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662329" y="1155252"/>
            <a:ext cx="2092049" cy="2995091"/>
            <a:chOff x="0" y="0"/>
            <a:chExt cx="10591800" cy="15163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40550" t="-27685" r="-54858" b="-36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75030" y="2588050"/>
            <a:ext cx="2092049" cy="2995091"/>
            <a:chOff x="0" y="0"/>
            <a:chExt cx="10591800" cy="15163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7"/>
              <a:stretch>
                <a:fillRect l="0" t="-31510" r="0" b="-2856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435479" y="1648144"/>
            <a:ext cx="8918561" cy="9182395"/>
          </a:xfrm>
          <a:custGeom>
            <a:avLst/>
            <a:gdLst/>
            <a:ahLst/>
            <a:cxnLst/>
            <a:rect r="r" b="b" t="t" l="l"/>
            <a:pathLst>
              <a:path h="9182395" w="8918561">
                <a:moveTo>
                  <a:pt x="0" y="0"/>
                </a:moveTo>
                <a:lnTo>
                  <a:pt x="8918561" y="0"/>
                </a:lnTo>
                <a:lnTo>
                  <a:pt x="8918561" y="9182395"/>
                </a:lnTo>
                <a:lnTo>
                  <a:pt x="0" y="9182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9" t="0" r="-1479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992373" y="7524710"/>
            <a:ext cx="11804775" cy="2201149"/>
            <a:chOff x="0" y="0"/>
            <a:chExt cx="4096799" cy="7639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96799" cy="763900"/>
            </a:xfrm>
            <a:custGeom>
              <a:avLst/>
              <a:gdLst/>
              <a:ahLst/>
              <a:cxnLst/>
              <a:rect r="r" b="b" t="t" l="l"/>
              <a:pathLst>
                <a:path h="763900" w="4096799">
                  <a:moveTo>
                    <a:pt x="29512" y="0"/>
                  </a:moveTo>
                  <a:lnTo>
                    <a:pt x="4067287" y="0"/>
                  </a:lnTo>
                  <a:cubicBezTo>
                    <a:pt x="4075114" y="0"/>
                    <a:pt x="4082620" y="3109"/>
                    <a:pt x="4088155" y="8644"/>
                  </a:cubicBezTo>
                  <a:cubicBezTo>
                    <a:pt x="4093689" y="14179"/>
                    <a:pt x="4096799" y="21685"/>
                    <a:pt x="4096799" y="29512"/>
                  </a:cubicBezTo>
                  <a:lnTo>
                    <a:pt x="4096799" y="734387"/>
                  </a:lnTo>
                  <a:cubicBezTo>
                    <a:pt x="4096799" y="742215"/>
                    <a:pt x="4093689" y="749721"/>
                    <a:pt x="4088155" y="755256"/>
                  </a:cubicBezTo>
                  <a:cubicBezTo>
                    <a:pt x="4082620" y="760790"/>
                    <a:pt x="4075114" y="763900"/>
                    <a:pt x="4067287" y="763900"/>
                  </a:cubicBezTo>
                  <a:lnTo>
                    <a:pt x="29512" y="763900"/>
                  </a:lnTo>
                  <a:cubicBezTo>
                    <a:pt x="21685" y="763900"/>
                    <a:pt x="14179" y="760790"/>
                    <a:pt x="8644" y="755256"/>
                  </a:cubicBezTo>
                  <a:cubicBezTo>
                    <a:pt x="3109" y="749721"/>
                    <a:pt x="0" y="742215"/>
                    <a:pt x="0" y="734387"/>
                  </a:cubicBezTo>
                  <a:lnTo>
                    <a:pt x="0" y="29512"/>
                  </a:lnTo>
                  <a:cubicBezTo>
                    <a:pt x="0" y="21685"/>
                    <a:pt x="3109" y="14179"/>
                    <a:pt x="8644" y="8644"/>
                  </a:cubicBezTo>
                  <a:cubicBezTo>
                    <a:pt x="14179" y="3109"/>
                    <a:pt x="21685" y="0"/>
                    <a:pt x="29512" y="0"/>
                  </a:cubicBezTo>
                  <a:close/>
                </a:path>
              </a:pathLst>
            </a:custGeom>
            <a:solidFill>
              <a:srgbClr val="FBFC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096799" cy="802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856591" y="8138033"/>
            <a:ext cx="10116221" cy="121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 can finally say: </a:t>
            </a:r>
            <a:r>
              <a:rPr lang="en-US" b="true" sz="26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Our hospital is ready, our patients are safe, and our future is secure</a:t>
            </a:r>
            <a:r>
              <a:rPr lang="en-US" sz="26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600">
                <a:solidFill>
                  <a:srgbClr val="013C4E"/>
                </a:solidFill>
                <a:latin typeface="Poppins"/>
                <a:ea typeface="Poppins"/>
                <a:cs typeface="Poppins"/>
                <a:sym typeface="Poppins"/>
              </a:rPr>
              <a:t>Let’s go live!</a:t>
            </a:r>
          </a:p>
          <a:p>
            <a:pPr algn="l">
              <a:lnSpc>
                <a:spcPts val="32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11334987" y="-1809513"/>
            <a:ext cx="13906027" cy="13906027"/>
            <a:chOff x="0" y="0"/>
            <a:chExt cx="3662493" cy="36624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2493" cy="3662493"/>
            </a:xfrm>
            <a:custGeom>
              <a:avLst/>
              <a:gdLst/>
              <a:ahLst/>
              <a:cxnLst/>
              <a:rect r="r" b="b" t="t" l="l"/>
              <a:pathLst>
                <a:path h="3662493" w="3662493">
                  <a:moveTo>
                    <a:pt x="111346" y="0"/>
                  </a:moveTo>
                  <a:lnTo>
                    <a:pt x="3551146" y="0"/>
                  </a:lnTo>
                  <a:cubicBezTo>
                    <a:pt x="3580677" y="0"/>
                    <a:pt x="3608999" y="11731"/>
                    <a:pt x="3629880" y="32613"/>
                  </a:cubicBezTo>
                  <a:cubicBezTo>
                    <a:pt x="3650762" y="53494"/>
                    <a:pt x="3662493" y="81815"/>
                    <a:pt x="3662493" y="111346"/>
                  </a:cubicBezTo>
                  <a:lnTo>
                    <a:pt x="3662493" y="3551146"/>
                  </a:lnTo>
                  <a:cubicBezTo>
                    <a:pt x="3662493" y="3612642"/>
                    <a:pt x="3612642" y="3662493"/>
                    <a:pt x="3551146" y="3662493"/>
                  </a:cubicBezTo>
                  <a:lnTo>
                    <a:pt x="111346" y="3662493"/>
                  </a:lnTo>
                  <a:cubicBezTo>
                    <a:pt x="49851" y="3662493"/>
                    <a:pt x="0" y="3612642"/>
                    <a:pt x="0" y="3551146"/>
                  </a:cubicBezTo>
                  <a:lnTo>
                    <a:pt x="0" y="111346"/>
                  </a:lnTo>
                  <a:cubicBezTo>
                    <a:pt x="0" y="49851"/>
                    <a:pt x="49851" y="0"/>
                    <a:pt x="111346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62493" cy="3700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4922" y="4238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666875" y="7415549"/>
            <a:ext cx="6468977" cy="0"/>
          </a:xfrm>
          <a:prstGeom prst="line">
            <a:avLst/>
          </a:prstGeom>
          <a:ln cap="flat" w="28575">
            <a:solidFill>
              <a:srgbClr val="43B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666875" y="5018025"/>
            <a:ext cx="6468977" cy="0"/>
          </a:xfrm>
          <a:prstGeom prst="line">
            <a:avLst/>
          </a:prstGeom>
          <a:ln cap="flat" w="28575">
            <a:solidFill>
              <a:srgbClr val="43B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666875" y="3818154"/>
            <a:ext cx="6468977" cy="0"/>
          </a:xfrm>
          <a:prstGeom prst="line">
            <a:avLst/>
          </a:prstGeom>
          <a:ln cap="flat" w="28575">
            <a:solidFill>
              <a:srgbClr val="43B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84524" y="6266220"/>
            <a:ext cx="6451328" cy="0"/>
          </a:xfrm>
          <a:prstGeom prst="line">
            <a:avLst/>
          </a:prstGeom>
          <a:ln cap="flat" w="28575">
            <a:solidFill>
              <a:srgbClr val="43B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984340" y="584613"/>
            <a:ext cx="10303660" cy="10303660"/>
          </a:xfrm>
          <a:custGeom>
            <a:avLst/>
            <a:gdLst/>
            <a:ahLst/>
            <a:cxnLst/>
            <a:rect r="r" b="b" t="t" l="l"/>
            <a:pathLst>
              <a:path h="10303660" w="10303660">
                <a:moveTo>
                  <a:pt x="0" y="0"/>
                </a:moveTo>
                <a:lnTo>
                  <a:pt x="10303660" y="0"/>
                </a:lnTo>
                <a:lnTo>
                  <a:pt x="10303660" y="10303660"/>
                </a:lnTo>
                <a:lnTo>
                  <a:pt x="0" y="10303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4524" y="2800014"/>
            <a:ext cx="5404650" cy="74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1:</a:t>
            </a: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Mapping the Kingdom (Assets &amp; Roles)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55963" y="3144778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524" y="4032467"/>
            <a:ext cx="5404650" cy="74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2:</a:t>
            </a: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The Storm - Simulating the Attacks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55963" y="4262578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4524" y="5213287"/>
            <a:ext cx="4147156" cy="74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3:</a:t>
            </a: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The Shield - Defense &amp; Design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5963" y="5418075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5963" y="6625271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4524" y="6432908"/>
            <a:ext cx="4147156" cy="74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3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Conclusion:</a:t>
            </a:r>
          </a:p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 Safer Future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922" y="42385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4104" y="3844061"/>
            <a:ext cx="15559792" cy="4567049"/>
            <a:chOff x="0" y="0"/>
            <a:chExt cx="5399962" cy="1584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9962" cy="1584976"/>
            </a:xfrm>
            <a:custGeom>
              <a:avLst/>
              <a:gdLst/>
              <a:ahLst/>
              <a:cxnLst/>
              <a:rect r="r" b="b" t="t" l="l"/>
              <a:pathLst>
                <a:path h="1584976" w="5399962">
                  <a:moveTo>
                    <a:pt x="22390" y="0"/>
                  </a:moveTo>
                  <a:lnTo>
                    <a:pt x="5377572" y="0"/>
                  </a:lnTo>
                  <a:cubicBezTo>
                    <a:pt x="5389938" y="0"/>
                    <a:pt x="5399962" y="10024"/>
                    <a:pt x="5399962" y="22390"/>
                  </a:cubicBezTo>
                  <a:lnTo>
                    <a:pt x="5399962" y="1562585"/>
                  </a:lnTo>
                  <a:cubicBezTo>
                    <a:pt x="5399962" y="1574951"/>
                    <a:pt x="5389938" y="1584976"/>
                    <a:pt x="5377572" y="1584976"/>
                  </a:cubicBezTo>
                  <a:lnTo>
                    <a:pt x="22390" y="1584976"/>
                  </a:lnTo>
                  <a:cubicBezTo>
                    <a:pt x="10024" y="1584976"/>
                    <a:pt x="0" y="1574951"/>
                    <a:pt x="0" y="1562585"/>
                  </a:cubicBezTo>
                  <a:lnTo>
                    <a:pt x="0" y="22390"/>
                  </a:lnTo>
                  <a:cubicBezTo>
                    <a:pt x="0" y="10024"/>
                    <a:pt x="10024" y="0"/>
                    <a:pt x="22390" y="0"/>
                  </a:cubicBezTo>
                  <a:close/>
                </a:path>
              </a:pathLst>
            </a:custGeom>
            <a:solidFill>
              <a:srgbClr val="FBFC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99962" cy="1623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61307" y="321614"/>
            <a:ext cx="9965386" cy="9965386"/>
          </a:xfrm>
          <a:custGeom>
            <a:avLst/>
            <a:gdLst/>
            <a:ahLst/>
            <a:cxnLst/>
            <a:rect r="r" b="b" t="t" l="l"/>
            <a:pathLst>
              <a:path h="9965386" w="9965386">
                <a:moveTo>
                  <a:pt x="0" y="0"/>
                </a:moveTo>
                <a:lnTo>
                  <a:pt x="9965386" y="0"/>
                </a:lnTo>
                <a:lnTo>
                  <a:pt x="9965386" y="9965386"/>
                </a:lnTo>
                <a:lnTo>
                  <a:pt x="0" y="9965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2217" y="4930558"/>
            <a:ext cx="3858179" cy="181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b="true" sz="2594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Dr.Ahmed is very confused and doesn’t know how or from where to start ??!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19218" y="5076825"/>
            <a:ext cx="3858179" cy="13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b="true" sz="2594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So, He needs Some </a:t>
            </a:r>
            <a:r>
              <a:rPr lang="en-US" b="true" sz="2594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HELP</a:t>
            </a:r>
            <a:r>
              <a:rPr lang="en-US" b="true" sz="2594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 from Cyber security engineers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87900" y="4858552"/>
            <a:ext cx="569896" cy="5698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6935" y="1651998"/>
            <a:ext cx="3308983" cy="4737321"/>
            <a:chOff x="0" y="0"/>
            <a:chExt cx="10591800" cy="15163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0" t="-31510" r="0" b="-2856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45542" y="4949487"/>
            <a:ext cx="3308983" cy="4737321"/>
            <a:chOff x="0" y="0"/>
            <a:chExt cx="10591800" cy="15163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lnTo>
                    <a:pt x="0" y="0"/>
                  </a:lnTo>
                  <a:cubicBezTo>
                    <a:pt x="0" y="0"/>
                    <a:pt x="10591800" y="254000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40550" t="-27685" r="-54858" b="-36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313641" y="2381374"/>
            <a:ext cx="8497100" cy="2914207"/>
            <a:chOff x="0" y="0"/>
            <a:chExt cx="3993758" cy="13697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93758" cy="1369719"/>
            </a:xfrm>
            <a:custGeom>
              <a:avLst/>
              <a:gdLst/>
              <a:ahLst/>
              <a:cxnLst/>
              <a:rect r="r" b="b" t="t" l="l"/>
              <a:pathLst>
                <a:path h="1369719" w="3993758">
                  <a:moveTo>
                    <a:pt x="41001" y="0"/>
                  </a:moveTo>
                  <a:lnTo>
                    <a:pt x="3952758" y="0"/>
                  </a:lnTo>
                  <a:cubicBezTo>
                    <a:pt x="3963632" y="0"/>
                    <a:pt x="3974060" y="4320"/>
                    <a:pt x="3981749" y="12009"/>
                  </a:cubicBezTo>
                  <a:cubicBezTo>
                    <a:pt x="3989439" y="19698"/>
                    <a:pt x="3993758" y="30127"/>
                    <a:pt x="3993758" y="41001"/>
                  </a:cubicBezTo>
                  <a:lnTo>
                    <a:pt x="3993758" y="1328718"/>
                  </a:lnTo>
                  <a:cubicBezTo>
                    <a:pt x="3993758" y="1339592"/>
                    <a:pt x="3989439" y="1350021"/>
                    <a:pt x="3981749" y="1357710"/>
                  </a:cubicBezTo>
                  <a:cubicBezTo>
                    <a:pt x="3974060" y="1365399"/>
                    <a:pt x="3963632" y="1369719"/>
                    <a:pt x="3952758" y="1369719"/>
                  </a:cubicBezTo>
                  <a:lnTo>
                    <a:pt x="41001" y="1369719"/>
                  </a:lnTo>
                  <a:cubicBezTo>
                    <a:pt x="30127" y="1369719"/>
                    <a:pt x="19698" y="1365399"/>
                    <a:pt x="12009" y="1357710"/>
                  </a:cubicBezTo>
                  <a:cubicBezTo>
                    <a:pt x="4320" y="1350021"/>
                    <a:pt x="0" y="1339592"/>
                    <a:pt x="0" y="1328718"/>
                  </a:cubicBezTo>
                  <a:lnTo>
                    <a:pt x="0" y="41001"/>
                  </a:lnTo>
                  <a:cubicBezTo>
                    <a:pt x="0" y="30127"/>
                    <a:pt x="4320" y="19698"/>
                    <a:pt x="12009" y="12009"/>
                  </a:cubicBezTo>
                  <a:cubicBezTo>
                    <a:pt x="19698" y="4320"/>
                    <a:pt x="30127" y="0"/>
                    <a:pt x="410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993758" cy="140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914500" y="6552880"/>
            <a:ext cx="8497100" cy="2914207"/>
            <a:chOff x="0" y="0"/>
            <a:chExt cx="3993758" cy="13697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93758" cy="1369719"/>
            </a:xfrm>
            <a:custGeom>
              <a:avLst/>
              <a:gdLst/>
              <a:ahLst/>
              <a:cxnLst/>
              <a:rect r="r" b="b" t="t" l="l"/>
              <a:pathLst>
                <a:path h="1369719" w="3993758">
                  <a:moveTo>
                    <a:pt x="41001" y="0"/>
                  </a:moveTo>
                  <a:lnTo>
                    <a:pt x="3952758" y="0"/>
                  </a:lnTo>
                  <a:cubicBezTo>
                    <a:pt x="3963632" y="0"/>
                    <a:pt x="3974060" y="4320"/>
                    <a:pt x="3981749" y="12009"/>
                  </a:cubicBezTo>
                  <a:cubicBezTo>
                    <a:pt x="3989439" y="19698"/>
                    <a:pt x="3993758" y="30127"/>
                    <a:pt x="3993758" y="41001"/>
                  </a:cubicBezTo>
                  <a:lnTo>
                    <a:pt x="3993758" y="1328718"/>
                  </a:lnTo>
                  <a:cubicBezTo>
                    <a:pt x="3993758" y="1339592"/>
                    <a:pt x="3989439" y="1350021"/>
                    <a:pt x="3981749" y="1357710"/>
                  </a:cubicBezTo>
                  <a:cubicBezTo>
                    <a:pt x="3974060" y="1365399"/>
                    <a:pt x="3963632" y="1369719"/>
                    <a:pt x="3952758" y="1369719"/>
                  </a:cubicBezTo>
                  <a:lnTo>
                    <a:pt x="41001" y="1369719"/>
                  </a:lnTo>
                  <a:cubicBezTo>
                    <a:pt x="30127" y="1369719"/>
                    <a:pt x="19698" y="1365399"/>
                    <a:pt x="12009" y="1357710"/>
                  </a:cubicBezTo>
                  <a:cubicBezTo>
                    <a:pt x="4320" y="1350021"/>
                    <a:pt x="0" y="1339592"/>
                    <a:pt x="0" y="1328718"/>
                  </a:cubicBezTo>
                  <a:lnTo>
                    <a:pt x="0" y="41001"/>
                  </a:lnTo>
                  <a:cubicBezTo>
                    <a:pt x="0" y="30127"/>
                    <a:pt x="4320" y="19698"/>
                    <a:pt x="12009" y="12009"/>
                  </a:cubicBezTo>
                  <a:cubicBezTo>
                    <a:pt x="19698" y="4320"/>
                    <a:pt x="30127" y="0"/>
                    <a:pt x="410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993758" cy="140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524273" y="2991043"/>
            <a:ext cx="3771726" cy="165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86"/>
              </a:lnSpc>
            </a:pPr>
            <a:r>
              <a:rPr lang="en-US" sz="11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 will take you through the first phase of our investigation. To build a defense, we first had to understand the landscape. I will be presenting our analysis of the hospital's </a:t>
            </a:r>
            <a:r>
              <a:rPr lang="en-US" b="true" sz="115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Departments and Roles</a:t>
            </a:r>
            <a:r>
              <a:rPr lang="en-US" sz="11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, followed by our detailed </a:t>
            </a:r>
            <a:r>
              <a:rPr lang="en-US" b="true" sz="115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Identification of</a:t>
            </a:r>
            <a:r>
              <a:rPr lang="en-US" sz="11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15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 Assets</a:t>
            </a:r>
            <a:r>
              <a:rPr lang="en-US" sz="11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We need to see what we are protecting before we can decide how to protect 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08353" y="7008220"/>
            <a:ext cx="3702388" cy="212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85"/>
              </a:lnSpc>
            </a:pPr>
            <a:r>
              <a:rPr lang="en-US" sz="114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Building on that foundation, I will move to the next critical step. It’s not enough to know the assets; we must know who is accountable for them and how dangerous a threat to them would be. I will present the </a:t>
            </a:r>
            <a:r>
              <a:rPr lang="en-US" b="true" sz="114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Asset Ownership Mapping</a:t>
            </a:r>
            <a:r>
              <a:rPr lang="en-US" sz="114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across departments and, most importantly, our </a:t>
            </a:r>
            <a:r>
              <a:rPr lang="en-US" b="true" sz="114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Risk and Criticality Assessment</a:t>
            </a:r>
            <a:r>
              <a:rPr lang="en-US" sz="114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. This is where we identify our 'Crown Jewels' and prioritize our defense based on the highest risks to patient safety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458904" y="1959081"/>
            <a:ext cx="703673" cy="844586"/>
          </a:xfrm>
          <a:custGeom>
            <a:avLst/>
            <a:gdLst/>
            <a:ahLst/>
            <a:cxnLst/>
            <a:rect r="r" b="b" t="t" l="l"/>
            <a:pathLst>
              <a:path h="844586" w="703673">
                <a:moveTo>
                  <a:pt x="0" y="0"/>
                </a:moveTo>
                <a:lnTo>
                  <a:pt x="703674" y="0"/>
                </a:lnTo>
                <a:lnTo>
                  <a:pt x="703674" y="844586"/>
                </a:lnTo>
                <a:lnTo>
                  <a:pt x="0" y="844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4820628" y="4406479"/>
            <a:ext cx="546733" cy="0"/>
          </a:xfrm>
          <a:prstGeom prst="line">
            <a:avLst/>
          </a:prstGeom>
          <a:ln cap="flat" w="571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4820628" y="3213325"/>
            <a:ext cx="3885638" cy="76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Hello Dr.Ahmed</a:t>
            </a:r>
          </a:p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ENG.Basmala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20628" y="4041301"/>
            <a:ext cx="3390753" cy="21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95"/>
              </a:lnSpc>
            </a:pPr>
            <a:r>
              <a:rPr lang="en-US" sz="103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Cybersecurity Risk Analyst</a:t>
            </a:r>
          </a:p>
        </p:txBody>
      </p:sp>
      <p:sp>
        <p:nvSpPr>
          <p:cNvPr name="AutoShape 31" id="31"/>
          <p:cNvSpPr/>
          <p:nvPr/>
        </p:nvSpPr>
        <p:spPr>
          <a:xfrm>
            <a:off x="5483104" y="8601798"/>
            <a:ext cx="546733" cy="0"/>
          </a:xfrm>
          <a:prstGeom prst="line">
            <a:avLst/>
          </a:prstGeom>
          <a:ln cap="flat" w="571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5483104" y="7361019"/>
            <a:ext cx="3885638" cy="76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01758C"/>
                </a:solidFill>
                <a:latin typeface="Poppins Bold"/>
                <a:ea typeface="Poppins Bold"/>
                <a:cs typeface="Poppins Bold"/>
                <a:sym typeface="Poppins Bold"/>
              </a:rPr>
              <a:t>Hello Dr.Ahmed</a:t>
            </a:r>
          </a:p>
          <a:p>
            <a:pPr algn="l">
              <a:lnSpc>
                <a:spcPts val="2992"/>
              </a:lnSpc>
            </a:pPr>
            <a:r>
              <a:rPr lang="en-US" sz="2412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I’m ENG.Hasnaa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83104" y="8188995"/>
            <a:ext cx="3390753" cy="21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95"/>
              </a:lnSpc>
            </a:pPr>
            <a:r>
              <a:rPr lang="en-US" sz="103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Information Security Auditor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87900" y="4858552"/>
            <a:ext cx="569896" cy="5698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36803" y="2113002"/>
            <a:ext cx="1677621" cy="16776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  <a:ln w="38100" cap="sq">
              <a:solidFill>
                <a:srgbClr val="00A7C2">
                  <a:alpha val="65882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66661" y="4450587"/>
            <a:ext cx="12276800" cy="579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4591"/>
              </a:lnSpc>
              <a:buFont typeface="Arial"/>
              <a:buChar char="•"/>
            </a:pPr>
            <a:r>
              <a:rPr lang="en-US" b="true" sz="27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Human Resources (HR): </a:t>
            </a:r>
          </a:p>
          <a:p>
            <a:pPr algn="just">
              <a:lnSpc>
                <a:spcPts val="3935"/>
              </a:lnSpc>
            </a:pP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Manages employee recruitment and personal data. </a:t>
            </a:r>
          </a:p>
          <a:p>
            <a:pPr algn="just" marL="582925" indent="-291463" lvl="1">
              <a:lnSpc>
                <a:spcPts val="4427"/>
              </a:lnSpc>
              <a:buFont typeface="Arial"/>
              <a:buChar char="•"/>
            </a:pPr>
            <a:r>
              <a:rPr lang="en-US" b="true" sz="26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IT &amp; Cybersecurity:</a:t>
            </a:r>
          </a:p>
          <a:p>
            <a:pPr algn="just">
              <a:lnSpc>
                <a:spcPts val="3935"/>
              </a:lnSpc>
            </a:pPr>
            <a:r>
              <a:rPr lang="en-US" sz="23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</a:t>
            </a: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Responsible for infrastructure, networks, and security. </a:t>
            </a:r>
          </a:p>
          <a:p>
            <a:pPr algn="just" marL="582925" indent="-291463" lvl="1">
              <a:lnSpc>
                <a:spcPts val="4427"/>
              </a:lnSpc>
              <a:buFont typeface="Arial"/>
              <a:buChar char="•"/>
            </a:pPr>
            <a:r>
              <a:rPr lang="en-US" b="true" sz="26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Medical Records (EMR): </a:t>
            </a:r>
          </a:p>
          <a:p>
            <a:pPr algn="just">
              <a:lnSpc>
                <a:spcPts val="3935"/>
              </a:lnSpc>
            </a:pPr>
            <a:r>
              <a:rPr lang="en-US" sz="23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</a:t>
            </a: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Stores and manages patient medical data. </a:t>
            </a:r>
          </a:p>
          <a:p>
            <a:pPr algn="just" marL="582925" indent="-291463" lvl="1">
              <a:lnSpc>
                <a:spcPts val="4427"/>
              </a:lnSpc>
              <a:buFont typeface="Arial"/>
              <a:buChar char="•"/>
            </a:pPr>
            <a:r>
              <a:rPr lang="en-US" b="true" sz="26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Emergency &amp; Labs:</a:t>
            </a:r>
          </a:p>
          <a:p>
            <a:pPr algn="just">
              <a:lnSpc>
                <a:spcPts val="3935"/>
              </a:lnSpc>
            </a:pPr>
            <a:r>
              <a:rPr lang="en-US" sz="2399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</a:t>
            </a: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Manage critical patient care, emergency services, and lab results. </a:t>
            </a:r>
          </a:p>
          <a:p>
            <a:pPr algn="just" marL="582925" indent="-291463" lvl="1">
              <a:lnSpc>
                <a:spcPts val="4427"/>
              </a:lnSpc>
              <a:buFont typeface="Arial"/>
              <a:buChar char="•"/>
            </a:pPr>
            <a:r>
              <a:rPr lang="en-US" b="true" sz="2699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Finance &amp; App Team:</a:t>
            </a:r>
            <a:r>
              <a:rPr lang="en-US" sz="26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935"/>
              </a:lnSpc>
            </a:pP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          </a:t>
            </a:r>
            <a:r>
              <a:rPr lang="en-US" sz="23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Handle billing, payments, and staff-patient digital interactions.</a:t>
            </a:r>
          </a:p>
          <a:p>
            <a:pPr algn="just">
              <a:lnSpc>
                <a:spcPts val="3935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683515" y="1675470"/>
            <a:ext cx="0" cy="285939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383945" y="3994422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383945" y="1795502"/>
            <a:ext cx="8050097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1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</a:t>
            </a:r>
            <a:r>
              <a:rPr lang="en-US" sz="31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sz="31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</a:p>
          <a:p>
            <a:pPr algn="l">
              <a:lnSpc>
                <a:spcPts val="5455"/>
              </a:lnSpc>
            </a:pP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Hospital D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epartme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nts &amp; Roles Treatments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75810"/>
            <a:chOff x="0" y="0"/>
            <a:chExt cx="2833290" cy="708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708913"/>
            </a:xfrm>
            <a:custGeom>
              <a:avLst/>
              <a:gdLst/>
              <a:ahLst/>
              <a:cxnLst/>
              <a:rect r="r" b="b" t="t" l="l"/>
              <a:pathLst>
                <a:path h="70891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08913"/>
                  </a:lnTo>
                  <a:lnTo>
                    <a:pt x="0" y="708913"/>
                  </a:lnTo>
                  <a:close/>
                </a:path>
              </a:pathLst>
            </a:custGeom>
            <a:blipFill>
              <a:blip r:embed="rId3"/>
              <a:stretch>
                <a:fillRect l="0" t="-85137" r="0" b="-851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575810"/>
            <a:chOff x="0" y="0"/>
            <a:chExt cx="2833290" cy="7089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708913"/>
            </a:xfrm>
            <a:custGeom>
              <a:avLst/>
              <a:gdLst/>
              <a:ahLst/>
              <a:cxnLst/>
              <a:rect r="r" b="b" t="t" l="l"/>
              <a:pathLst>
                <a:path h="70891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08913"/>
                  </a:lnTo>
                  <a:lnTo>
                    <a:pt x="0" y="708913"/>
                  </a:lnTo>
                  <a:close/>
                </a:path>
              </a:pathLst>
            </a:custGeom>
            <a:solidFill>
              <a:srgbClr val="23346A">
                <a:alpha val="6862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FBFC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FBFCFF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216974" y="3621858"/>
            <a:ext cx="11693505" cy="6262733"/>
            <a:chOff x="0" y="0"/>
            <a:chExt cx="3079771" cy="16494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79771" cy="1649444"/>
            </a:xfrm>
            <a:custGeom>
              <a:avLst/>
              <a:gdLst/>
              <a:ahLst/>
              <a:cxnLst/>
              <a:rect r="r" b="b" t="t" l="l"/>
              <a:pathLst>
                <a:path h="1649444" w="3079771">
                  <a:moveTo>
                    <a:pt x="29793" y="0"/>
                  </a:moveTo>
                  <a:lnTo>
                    <a:pt x="3049978" y="0"/>
                  </a:lnTo>
                  <a:cubicBezTo>
                    <a:pt x="3057879" y="0"/>
                    <a:pt x="3065457" y="3139"/>
                    <a:pt x="3071045" y="8726"/>
                  </a:cubicBezTo>
                  <a:cubicBezTo>
                    <a:pt x="3076632" y="14314"/>
                    <a:pt x="3079771" y="21892"/>
                    <a:pt x="3079771" y="29793"/>
                  </a:cubicBezTo>
                  <a:lnTo>
                    <a:pt x="3079771" y="1619651"/>
                  </a:lnTo>
                  <a:cubicBezTo>
                    <a:pt x="3079771" y="1636105"/>
                    <a:pt x="3066432" y="1649444"/>
                    <a:pt x="3049978" y="1649444"/>
                  </a:cubicBezTo>
                  <a:lnTo>
                    <a:pt x="29793" y="1649444"/>
                  </a:lnTo>
                  <a:cubicBezTo>
                    <a:pt x="21892" y="1649444"/>
                    <a:pt x="14314" y="1646305"/>
                    <a:pt x="8726" y="1640718"/>
                  </a:cubicBezTo>
                  <a:cubicBezTo>
                    <a:pt x="3139" y="1635131"/>
                    <a:pt x="0" y="1627553"/>
                    <a:pt x="0" y="1619651"/>
                  </a:cubicBezTo>
                  <a:lnTo>
                    <a:pt x="0" y="29793"/>
                  </a:lnTo>
                  <a:cubicBezTo>
                    <a:pt x="0" y="21892"/>
                    <a:pt x="3139" y="14314"/>
                    <a:pt x="8726" y="8726"/>
                  </a:cubicBezTo>
                  <a:cubicBezTo>
                    <a:pt x="14314" y="3139"/>
                    <a:pt x="21892" y="0"/>
                    <a:pt x="2979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79771" cy="1687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5294342" y="4661770"/>
            <a:ext cx="0" cy="1495513"/>
          </a:xfrm>
          <a:prstGeom prst="line">
            <a:avLst/>
          </a:prstGeom>
          <a:ln cap="flat" w="28575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5294342" y="7341629"/>
            <a:ext cx="0" cy="1396810"/>
          </a:xfrm>
          <a:prstGeom prst="line">
            <a:avLst/>
          </a:prstGeom>
          <a:ln cap="flat" w="28575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859082" y="4753795"/>
            <a:ext cx="28575" cy="1403487"/>
          </a:xfrm>
          <a:prstGeom prst="line">
            <a:avLst/>
          </a:prstGeom>
          <a:ln cap="flat" w="28575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887657" y="7289321"/>
            <a:ext cx="0" cy="1347701"/>
          </a:xfrm>
          <a:prstGeom prst="line">
            <a:avLst/>
          </a:prstGeom>
          <a:ln cap="flat" w="28575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985263" y="4822405"/>
            <a:ext cx="1030493" cy="1030493"/>
          </a:xfrm>
          <a:custGeom>
            <a:avLst/>
            <a:gdLst/>
            <a:ahLst/>
            <a:cxnLst/>
            <a:rect r="r" b="b" t="t" l="l"/>
            <a:pathLst>
              <a:path h="1030493" w="1030493">
                <a:moveTo>
                  <a:pt x="0" y="0"/>
                </a:moveTo>
                <a:lnTo>
                  <a:pt x="1030493" y="0"/>
                </a:lnTo>
                <a:lnTo>
                  <a:pt x="1030493" y="1030493"/>
                </a:lnTo>
                <a:lnTo>
                  <a:pt x="0" y="1030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2039" y="7399177"/>
            <a:ext cx="1116942" cy="1116942"/>
          </a:xfrm>
          <a:custGeom>
            <a:avLst/>
            <a:gdLst/>
            <a:ahLst/>
            <a:cxnLst/>
            <a:rect r="r" b="b" t="t" l="l"/>
            <a:pathLst>
              <a:path h="1116942" w="1116942">
                <a:moveTo>
                  <a:pt x="0" y="0"/>
                </a:moveTo>
                <a:lnTo>
                  <a:pt x="1116942" y="0"/>
                </a:lnTo>
                <a:lnTo>
                  <a:pt x="1116942" y="1116941"/>
                </a:lnTo>
                <a:lnTo>
                  <a:pt x="0" y="1116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16333" y="4754898"/>
            <a:ext cx="1298207" cy="1298207"/>
          </a:xfrm>
          <a:custGeom>
            <a:avLst/>
            <a:gdLst/>
            <a:ahLst/>
            <a:cxnLst/>
            <a:rect r="r" b="b" t="t" l="l"/>
            <a:pathLst>
              <a:path h="1298207" w="1298207">
                <a:moveTo>
                  <a:pt x="0" y="0"/>
                </a:moveTo>
                <a:lnTo>
                  <a:pt x="1298207" y="0"/>
                </a:lnTo>
                <a:lnTo>
                  <a:pt x="1298207" y="1298207"/>
                </a:lnTo>
                <a:lnTo>
                  <a:pt x="0" y="1298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53550" y="7399177"/>
            <a:ext cx="1089348" cy="1089348"/>
          </a:xfrm>
          <a:custGeom>
            <a:avLst/>
            <a:gdLst/>
            <a:ahLst/>
            <a:cxnLst/>
            <a:rect r="r" b="b" t="t" l="l"/>
            <a:pathLst>
              <a:path h="1089348" w="1089348">
                <a:moveTo>
                  <a:pt x="0" y="0"/>
                </a:moveTo>
                <a:lnTo>
                  <a:pt x="1089348" y="0"/>
                </a:lnTo>
                <a:lnTo>
                  <a:pt x="1089348" y="1089348"/>
                </a:lnTo>
                <a:lnTo>
                  <a:pt x="0" y="10893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33425" y="1787779"/>
            <a:ext cx="10240250" cy="92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3"/>
              </a:lnSpc>
            </a:pPr>
            <a:r>
              <a:rPr lang="en-US" sz="5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 Asset Iden</a:t>
            </a:r>
            <a:r>
              <a:rPr lang="en-US" sz="5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tific</a:t>
            </a:r>
            <a:r>
              <a:rPr lang="en-US" sz="5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30870" y="4396447"/>
            <a:ext cx="2793247" cy="191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</a:pPr>
            <a:r>
              <a:rPr lang="en-US" sz="20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Core Servers:</a:t>
            </a:r>
          </a:p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EMR Server (Patient records), PACS Server (Radiology), and Backup Servers.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30870" y="7026955"/>
            <a:ext cx="2793247" cy="153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</a:pPr>
            <a:r>
              <a:rPr lang="en-US" sz="20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Medical Devices:</a:t>
            </a:r>
          </a:p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IoT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Patient Monitors (Vitals) and Ambulance GPS.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11507" y="4471035"/>
            <a:ext cx="2793247" cy="153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</a:pPr>
            <a:r>
              <a:rPr lang="en-US" sz="20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Endpoints &amp; Apps:</a:t>
            </a:r>
          </a:p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Docto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rs’ Laptops and Mobile/Web Applications.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11507" y="6950093"/>
            <a:ext cx="2793247" cy="191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</a:pPr>
            <a:r>
              <a:rPr lang="en-US" sz="20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Infrastructure:</a:t>
            </a:r>
          </a:p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WiFi and Biometric Access Systems for physical security.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83945" y="3208489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83945" y="1785977"/>
            <a:ext cx="8050097" cy="11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ss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 Ownership Mapping</a:t>
            </a:r>
          </a:p>
          <a:p>
            <a:pPr algn="l">
              <a:lnSpc>
                <a:spcPts val="3100"/>
              </a:lnSpc>
            </a:pPr>
            <a:r>
              <a:rPr lang="en-US" sz="25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Who Owns the Risk?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7758" y="3721805"/>
            <a:ext cx="3444415" cy="1982200"/>
            <a:chOff x="0" y="0"/>
            <a:chExt cx="1195370" cy="6879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5370" cy="687914"/>
            </a:xfrm>
            <a:custGeom>
              <a:avLst/>
              <a:gdLst/>
              <a:ahLst/>
              <a:cxnLst/>
              <a:rect r="r" b="b" t="t" l="l"/>
              <a:pathLst>
                <a:path h="687914" w="1195370">
                  <a:moveTo>
                    <a:pt x="101145" y="0"/>
                  </a:moveTo>
                  <a:lnTo>
                    <a:pt x="1094225" y="0"/>
                  </a:lnTo>
                  <a:cubicBezTo>
                    <a:pt x="1121050" y="0"/>
                    <a:pt x="1146777" y="10656"/>
                    <a:pt x="1165745" y="29625"/>
                  </a:cubicBezTo>
                  <a:cubicBezTo>
                    <a:pt x="1184714" y="48593"/>
                    <a:pt x="1195370" y="74320"/>
                    <a:pt x="1195370" y="101145"/>
                  </a:cubicBezTo>
                  <a:lnTo>
                    <a:pt x="1195370" y="586769"/>
                  </a:lnTo>
                  <a:cubicBezTo>
                    <a:pt x="1195370" y="642630"/>
                    <a:pt x="1150086" y="687914"/>
                    <a:pt x="1094225" y="687914"/>
                  </a:cubicBezTo>
                  <a:lnTo>
                    <a:pt x="101145" y="687914"/>
                  </a:lnTo>
                  <a:cubicBezTo>
                    <a:pt x="74320" y="687914"/>
                    <a:pt x="48593" y="677258"/>
                    <a:pt x="29625" y="658289"/>
                  </a:cubicBezTo>
                  <a:cubicBezTo>
                    <a:pt x="10656" y="639321"/>
                    <a:pt x="0" y="613594"/>
                    <a:pt x="0" y="586769"/>
                  </a:cubicBezTo>
                  <a:lnTo>
                    <a:pt x="0" y="101145"/>
                  </a:lnTo>
                  <a:cubicBezTo>
                    <a:pt x="0" y="74320"/>
                    <a:pt x="10656" y="48593"/>
                    <a:pt x="29625" y="29625"/>
                  </a:cubicBezTo>
                  <a:cubicBezTo>
                    <a:pt x="48593" y="10656"/>
                    <a:pt x="74320" y="0"/>
                    <a:pt x="101145" y="0"/>
                  </a:cubicBezTo>
                  <a:close/>
                </a:path>
              </a:pathLst>
            </a:custGeom>
            <a:solidFill>
              <a:srgbClr val="013C4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195370" cy="783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EMR Dept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80761" y="4152400"/>
            <a:ext cx="7019311" cy="1982200"/>
            <a:chOff x="0" y="0"/>
            <a:chExt cx="2436023" cy="6879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6023" cy="687914"/>
            </a:xfrm>
            <a:custGeom>
              <a:avLst/>
              <a:gdLst/>
              <a:ahLst/>
              <a:cxnLst/>
              <a:rect r="r" b="b" t="t" l="l"/>
              <a:pathLst>
                <a:path h="687914" w="2436023">
                  <a:moveTo>
                    <a:pt x="49633" y="0"/>
                  </a:moveTo>
                  <a:lnTo>
                    <a:pt x="2386391" y="0"/>
                  </a:lnTo>
                  <a:cubicBezTo>
                    <a:pt x="2413802" y="0"/>
                    <a:pt x="2436023" y="22221"/>
                    <a:pt x="2436023" y="49633"/>
                  </a:cubicBezTo>
                  <a:lnTo>
                    <a:pt x="2436023" y="638282"/>
                  </a:lnTo>
                  <a:cubicBezTo>
                    <a:pt x="2436023" y="665693"/>
                    <a:pt x="2413802" y="687914"/>
                    <a:pt x="2386391" y="687914"/>
                  </a:cubicBezTo>
                  <a:lnTo>
                    <a:pt x="49633" y="687914"/>
                  </a:lnTo>
                  <a:cubicBezTo>
                    <a:pt x="36469" y="687914"/>
                    <a:pt x="23845" y="682685"/>
                    <a:pt x="14537" y="673377"/>
                  </a:cubicBezTo>
                  <a:cubicBezTo>
                    <a:pt x="5229" y="664069"/>
                    <a:pt x="0" y="651445"/>
                    <a:pt x="0" y="638282"/>
                  </a:cubicBezTo>
                  <a:lnTo>
                    <a:pt x="0" y="49633"/>
                  </a:lnTo>
                  <a:cubicBezTo>
                    <a:pt x="0" y="36469"/>
                    <a:pt x="5229" y="23845"/>
                    <a:pt x="14537" y="14537"/>
                  </a:cubicBezTo>
                  <a:cubicBezTo>
                    <a:pt x="23845" y="5229"/>
                    <a:pt x="36469" y="0"/>
                    <a:pt x="49633" y="0"/>
                  </a:cubicBezTo>
                  <a:close/>
                </a:path>
              </a:pathLst>
            </a:custGeom>
            <a:solidFill>
              <a:srgbClr val="BEE5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436023" cy="726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80761" y="7382375"/>
            <a:ext cx="7019311" cy="1982200"/>
            <a:chOff x="0" y="0"/>
            <a:chExt cx="2436023" cy="6879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6023" cy="687914"/>
            </a:xfrm>
            <a:custGeom>
              <a:avLst/>
              <a:gdLst/>
              <a:ahLst/>
              <a:cxnLst/>
              <a:rect r="r" b="b" t="t" l="l"/>
              <a:pathLst>
                <a:path h="687914" w="2436023">
                  <a:moveTo>
                    <a:pt x="49633" y="0"/>
                  </a:moveTo>
                  <a:lnTo>
                    <a:pt x="2386391" y="0"/>
                  </a:lnTo>
                  <a:cubicBezTo>
                    <a:pt x="2413802" y="0"/>
                    <a:pt x="2436023" y="22221"/>
                    <a:pt x="2436023" y="49633"/>
                  </a:cubicBezTo>
                  <a:lnTo>
                    <a:pt x="2436023" y="638282"/>
                  </a:lnTo>
                  <a:cubicBezTo>
                    <a:pt x="2436023" y="665693"/>
                    <a:pt x="2413802" y="687914"/>
                    <a:pt x="2386391" y="687914"/>
                  </a:cubicBezTo>
                  <a:lnTo>
                    <a:pt x="49633" y="687914"/>
                  </a:lnTo>
                  <a:cubicBezTo>
                    <a:pt x="36469" y="687914"/>
                    <a:pt x="23845" y="682685"/>
                    <a:pt x="14537" y="673377"/>
                  </a:cubicBezTo>
                  <a:cubicBezTo>
                    <a:pt x="5229" y="664069"/>
                    <a:pt x="0" y="651445"/>
                    <a:pt x="0" y="638282"/>
                  </a:cubicBezTo>
                  <a:lnTo>
                    <a:pt x="0" y="49633"/>
                  </a:lnTo>
                  <a:cubicBezTo>
                    <a:pt x="0" y="36469"/>
                    <a:pt x="5229" y="23845"/>
                    <a:pt x="14537" y="14537"/>
                  </a:cubicBezTo>
                  <a:cubicBezTo>
                    <a:pt x="23845" y="5229"/>
                    <a:pt x="36469" y="0"/>
                    <a:pt x="49633" y="0"/>
                  </a:cubicBezTo>
                  <a:close/>
                </a:path>
              </a:pathLst>
            </a:custGeom>
            <a:solidFill>
              <a:srgbClr val="BEE5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36023" cy="726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7758" y="7047500"/>
            <a:ext cx="3444415" cy="1982200"/>
            <a:chOff x="0" y="0"/>
            <a:chExt cx="1195370" cy="6879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95370" cy="687914"/>
            </a:xfrm>
            <a:custGeom>
              <a:avLst/>
              <a:gdLst/>
              <a:ahLst/>
              <a:cxnLst/>
              <a:rect r="r" b="b" t="t" l="l"/>
              <a:pathLst>
                <a:path h="687914" w="1195370">
                  <a:moveTo>
                    <a:pt x="101145" y="0"/>
                  </a:moveTo>
                  <a:lnTo>
                    <a:pt x="1094225" y="0"/>
                  </a:lnTo>
                  <a:cubicBezTo>
                    <a:pt x="1121050" y="0"/>
                    <a:pt x="1146777" y="10656"/>
                    <a:pt x="1165745" y="29625"/>
                  </a:cubicBezTo>
                  <a:cubicBezTo>
                    <a:pt x="1184714" y="48593"/>
                    <a:pt x="1195370" y="74320"/>
                    <a:pt x="1195370" y="101145"/>
                  </a:cubicBezTo>
                  <a:lnTo>
                    <a:pt x="1195370" y="586769"/>
                  </a:lnTo>
                  <a:cubicBezTo>
                    <a:pt x="1195370" y="642630"/>
                    <a:pt x="1150086" y="687914"/>
                    <a:pt x="1094225" y="687914"/>
                  </a:cubicBezTo>
                  <a:lnTo>
                    <a:pt x="101145" y="687914"/>
                  </a:lnTo>
                  <a:cubicBezTo>
                    <a:pt x="74320" y="687914"/>
                    <a:pt x="48593" y="677258"/>
                    <a:pt x="29625" y="658289"/>
                  </a:cubicBezTo>
                  <a:cubicBezTo>
                    <a:pt x="10656" y="639321"/>
                    <a:pt x="0" y="613594"/>
                    <a:pt x="0" y="586769"/>
                  </a:cubicBezTo>
                  <a:lnTo>
                    <a:pt x="0" y="101145"/>
                  </a:lnTo>
                  <a:cubicBezTo>
                    <a:pt x="0" y="74320"/>
                    <a:pt x="10656" y="48593"/>
                    <a:pt x="29625" y="29625"/>
                  </a:cubicBezTo>
                  <a:cubicBezTo>
                    <a:pt x="48593" y="10656"/>
                    <a:pt x="74320" y="0"/>
                    <a:pt x="101145" y="0"/>
                  </a:cubicBezTo>
                  <a:close/>
                </a:path>
              </a:pathLst>
            </a:custGeom>
            <a:solidFill>
              <a:srgbClr val="013C4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195370" cy="783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IT &amp; Cybersecurity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748454">
            <a:off x="3792694" y="4077981"/>
            <a:ext cx="5578020" cy="2131038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836385" y="4721225"/>
            <a:ext cx="530806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espo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nsible f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or EMR Database and PACS Server.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36385" y="7953875"/>
            <a:ext cx="530806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Ow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ns Active Direct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ory, Backups, and Firewalls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653251">
            <a:off x="3976298" y="6844290"/>
            <a:ext cx="5383674" cy="20599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1640" y="2762290"/>
            <a:ext cx="4762421" cy="47624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7C2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100000">
            <a:off x="-1961856" y="4985700"/>
            <a:ext cx="6019211" cy="8088001"/>
            <a:chOff x="0" y="0"/>
            <a:chExt cx="660400" cy="887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87378"/>
            </a:xfrm>
            <a:custGeom>
              <a:avLst/>
              <a:gdLst/>
              <a:ahLst/>
              <a:cxnLst/>
              <a:rect r="r" b="b" t="t" l="l"/>
              <a:pathLst>
                <a:path h="887378" w="660400">
                  <a:moveTo>
                    <a:pt x="220252" y="868309"/>
                  </a:moveTo>
                  <a:cubicBezTo>
                    <a:pt x="254109" y="879823"/>
                    <a:pt x="292600" y="887378"/>
                    <a:pt x="330378" y="887378"/>
                  </a:cubicBezTo>
                  <a:cubicBezTo>
                    <a:pt x="368157" y="887378"/>
                    <a:pt x="404509" y="880901"/>
                    <a:pt x="438009" y="869387"/>
                  </a:cubicBezTo>
                  <a:cubicBezTo>
                    <a:pt x="438723" y="869028"/>
                    <a:pt x="439435" y="869028"/>
                    <a:pt x="440148" y="868668"/>
                  </a:cubicBezTo>
                  <a:cubicBezTo>
                    <a:pt x="565955" y="822613"/>
                    <a:pt x="658618" y="700999"/>
                    <a:pt x="660400" y="557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6806"/>
                  </a:lnTo>
                  <a:cubicBezTo>
                    <a:pt x="1782" y="701718"/>
                    <a:pt x="93019" y="823333"/>
                    <a:pt x="220252" y="868309"/>
                  </a:cubicBezTo>
                  <a:close/>
                </a:path>
              </a:pathLst>
            </a:custGeom>
            <a:solidFill>
              <a:srgbClr val="16E9F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9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383945" y="3208489"/>
            <a:ext cx="951661" cy="0"/>
          </a:xfrm>
          <a:prstGeom prst="line">
            <a:avLst/>
          </a:prstGeom>
          <a:ln cap="flat" w="95250">
            <a:solidFill>
              <a:srgbClr val="00A7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83945" y="1785977"/>
            <a:ext cx="8050097" cy="11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ss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sz="4399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t Ownership Mapping</a:t>
            </a:r>
          </a:p>
          <a:p>
            <a:pPr algn="l">
              <a:lnSpc>
                <a:spcPts val="3100"/>
              </a:lnSpc>
            </a:pPr>
            <a:r>
              <a:rPr lang="en-US" sz="25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Who Owns the Risk?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4922" y="671503"/>
            <a:ext cx="489100" cy="321520"/>
          </a:xfrm>
          <a:custGeom>
            <a:avLst/>
            <a:gdLst/>
            <a:ahLst/>
            <a:cxnLst/>
            <a:rect r="r" b="b" t="t" l="l"/>
            <a:pathLst>
              <a:path h="321520" w="489100">
                <a:moveTo>
                  <a:pt x="0" y="0"/>
                </a:moveTo>
                <a:lnTo>
                  <a:pt x="489100" y="0"/>
                </a:lnTo>
                <a:lnTo>
                  <a:pt x="489100" y="321520"/>
                </a:lnTo>
                <a:lnTo>
                  <a:pt x="0" y="32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6511" y="614353"/>
            <a:ext cx="479889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9848" y="608295"/>
            <a:ext cx="5404650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b="true" sz="2103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the Kingdom (Assets &amp; Roles)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7758" y="3721805"/>
            <a:ext cx="3444415" cy="1982200"/>
            <a:chOff x="0" y="0"/>
            <a:chExt cx="1195370" cy="6879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5370" cy="687914"/>
            </a:xfrm>
            <a:custGeom>
              <a:avLst/>
              <a:gdLst/>
              <a:ahLst/>
              <a:cxnLst/>
              <a:rect r="r" b="b" t="t" l="l"/>
              <a:pathLst>
                <a:path h="687914" w="1195370">
                  <a:moveTo>
                    <a:pt x="101145" y="0"/>
                  </a:moveTo>
                  <a:lnTo>
                    <a:pt x="1094225" y="0"/>
                  </a:lnTo>
                  <a:cubicBezTo>
                    <a:pt x="1121050" y="0"/>
                    <a:pt x="1146777" y="10656"/>
                    <a:pt x="1165745" y="29625"/>
                  </a:cubicBezTo>
                  <a:cubicBezTo>
                    <a:pt x="1184714" y="48593"/>
                    <a:pt x="1195370" y="74320"/>
                    <a:pt x="1195370" y="101145"/>
                  </a:cubicBezTo>
                  <a:lnTo>
                    <a:pt x="1195370" y="586769"/>
                  </a:lnTo>
                  <a:cubicBezTo>
                    <a:pt x="1195370" y="642630"/>
                    <a:pt x="1150086" y="687914"/>
                    <a:pt x="1094225" y="687914"/>
                  </a:cubicBezTo>
                  <a:lnTo>
                    <a:pt x="101145" y="687914"/>
                  </a:lnTo>
                  <a:cubicBezTo>
                    <a:pt x="74320" y="687914"/>
                    <a:pt x="48593" y="677258"/>
                    <a:pt x="29625" y="658289"/>
                  </a:cubicBezTo>
                  <a:cubicBezTo>
                    <a:pt x="10656" y="639321"/>
                    <a:pt x="0" y="613594"/>
                    <a:pt x="0" y="586769"/>
                  </a:cubicBezTo>
                  <a:lnTo>
                    <a:pt x="0" y="101145"/>
                  </a:lnTo>
                  <a:cubicBezTo>
                    <a:pt x="0" y="74320"/>
                    <a:pt x="10656" y="48593"/>
                    <a:pt x="29625" y="29625"/>
                  </a:cubicBezTo>
                  <a:cubicBezTo>
                    <a:pt x="48593" y="10656"/>
                    <a:pt x="74320" y="0"/>
                    <a:pt x="101145" y="0"/>
                  </a:cubicBezTo>
                  <a:close/>
                </a:path>
              </a:pathLst>
            </a:custGeom>
            <a:solidFill>
              <a:srgbClr val="013C4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195370" cy="783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Emergency &amp; Labs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80761" y="4152400"/>
            <a:ext cx="7019311" cy="1982200"/>
            <a:chOff x="0" y="0"/>
            <a:chExt cx="2436023" cy="6879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6023" cy="687914"/>
            </a:xfrm>
            <a:custGeom>
              <a:avLst/>
              <a:gdLst/>
              <a:ahLst/>
              <a:cxnLst/>
              <a:rect r="r" b="b" t="t" l="l"/>
              <a:pathLst>
                <a:path h="687914" w="2436023">
                  <a:moveTo>
                    <a:pt x="49633" y="0"/>
                  </a:moveTo>
                  <a:lnTo>
                    <a:pt x="2386391" y="0"/>
                  </a:lnTo>
                  <a:cubicBezTo>
                    <a:pt x="2413802" y="0"/>
                    <a:pt x="2436023" y="22221"/>
                    <a:pt x="2436023" y="49633"/>
                  </a:cubicBezTo>
                  <a:lnTo>
                    <a:pt x="2436023" y="638282"/>
                  </a:lnTo>
                  <a:cubicBezTo>
                    <a:pt x="2436023" y="665693"/>
                    <a:pt x="2413802" y="687914"/>
                    <a:pt x="2386391" y="687914"/>
                  </a:cubicBezTo>
                  <a:lnTo>
                    <a:pt x="49633" y="687914"/>
                  </a:lnTo>
                  <a:cubicBezTo>
                    <a:pt x="36469" y="687914"/>
                    <a:pt x="23845" y="682685"/>
                    <a:pt x="14537" y="673377"/>
                  </a:cubicBezTo>
                  <a:cubicBezTo>
                    <a:pt x="5229" y="664069"/>
                    <a:pt x="0" y="651445"/>
                    <a:pt x="0" y="638282"/>
                  </a:cubicBezTo>
                  <a:lnTo>
                    <a:pt x="0" y="49633"/>
                  </a:lnTo>
                  <a:cubicBezTo>
                    <a:pt x="0" y="36469"/>
                    <a:pt x="5229" y="23845"/>
                    <a:pt x="14537" y="14537"/>
                  </a:cubicBezTo>
                  <a:cubicBezTo>
                    <a:pt x="23845" y="5229"/>
                    <a:pt x="36469" y="0"/>
                    <a:pt x="49633" y="0"/>
                  </a:cubicBezTo>
                  <a:close/>
                </a:path>
              </a:pathLst>
            </a:custGeom>
            <a:solidFill>
              <a:srgbClr val="BEE5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436023" cy="726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80761" y="7382375"/>
            <a:ext cx="7019311" cy="1982200"/>
            <a:chOff x="0" y="0"/>
            <a:chExt cx="2436023" cy="6879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6023" cy="687914"/>
            </a:xfrm>
            <a:custGeom>
              <a:avLst/>
              <a:gdLst/>
              <a:ahLst/>
              <a:cxnLst/>
              <a:rect r="r" b="b" t="t" l="l"/>
              <a:pathLst>
                <a:path h="687914" w="2436023">
                  <a:moveTo>
                    <a:pt x="49633" y="0"/>
                  </a:moveTo>
                  <a:lnTo>
                    <a:pt x="2386391" y="0"/>
                  </a:lnTo>
                  <a:cubicBezTo>
                    <a:pt x="2413802" y="0"/>
                    <a:pt x="2436023" y="22221"/>
                    <a:pt x="2436023" y="49633"/>
                  </a:cubicBezTo>
                  <a:lnTo>
                    <a:pt x="2436023" y="638282"/>
                  </a:lnTo>
                  <a:cubicBezTo>
                    <a:pt x="2436023" y="665693"/>
                    <a:pt x="2413802" y="687914"/>
                    <a:pt x="2386391" y="687914"/>
                  </a:cubicBezTo>
                  <a:lnTo>
                    <a:pt x="49633" y="687914"/>
                  </a:lnTo>
                  <a:cubicBezTo>
                    <a:pt x="36469" y="687914"/>
                    <a:pt x="23845" y="682685"/>
                    <a:pt x="14537" y="673377"/>
                  </a:cubicBezTo>
                  <a:cubicBezTo>
                    <a:pt x="5229" y="664069"/>
                    <a:pt x="0" y="651445"/>
                    <a:pt x="0" y="638282"/>
                  </a:cubicBezTo>
                  <a:lnTo>
                    <a:pt x="0" y="49633"/>
                  </a:lnTo>
                  <a:cubicBezTo>
                    <a:pt x="0" y="36469"/>
                    <a:pt x="5229" y="23845"/>
                    <a:pt x="14537" y="14537"/>
                  </a:cubicBezTo>
                  <a:cubicBezTo>
                    <a:pt x="23845" y="5229"/>
                    <a:pt x="36469" y="0"/>
                    <a:pt x="49633" y="0"/>
                  </a:cubicBezTo>
                  <a:close/>
                </a:path>
              </a:pathLst>
            </a:custGeom>
            <a:solidFill>
              <a:srgbClr val="BEE5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36023" cy="726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7758" y="7047500"/>
            <a:ext cx="3444415" cy="1982200"/>
            <a:chOff x="0" y="0"/>
            <a:chExt cx="1195370" cy="6879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95370" cy="687914"/>
            </a:xfrm>
            <a:custGeom>
              <a:avLst/>
              <a:gdLst/>
              <a:ahLst/>
              <a:cxnLst/>
              <a:rect r="r" b="b" t="t" l="l"/>
              <a:pathLst>
                <a:path h="687914" w="1195370">
                  <a:moveTo>
                    <a:pt x="101145" y="0"/>
                  </a:moveTo>
                  <a:lnTo>
                    <a:pt x="1094225" y="0"/>
                  </a:lnTo>
                  <a:cubicBezTo>
                    <a:pt x="1121050" y="0"/>
                    <a:pt x="1146777" y="10656"/>
                    <a:pt x="1165745" y="29625"/>
                  </a:cubicBezTo>
                  <a:cubicBezTo>
                    <a:pt x="1184714" y="48593"/>
                    <a:pt x="1195370" y="74320"/>
                    <a:pt x="1195370" y="101145"/>
                  </a:cubicBezTo>
                  <a:lnTo>
                    <a:pt x="1195370" y="586769"/>
                  </a:lnTo>
                  <a:cubicBezTo>
                    <a:pt x="1195370" y="642630"/>
                    <a:pt x="1150086" y="687914"/>
                    <a:pt x="1094225" y="687914"/>
                  </a:cubicBezTo>
                  <a:lnTo>
                    <a:pt x="101145" y="687914"/>
                  </a:lnTo>
                  <a:cubicBezTo>
                    <a:pt x="74320" y="687914"/>
                    <a:pt x="48593" y="677258"/>
                    <a:pt x="29625" y="658289"/>
                  </a:cubicBezTo>
                  <a:cubicBezTo>
                    <a:pt x="10656" y="639321"/>
                    <a:pt x="0" y="613594"/>
                    <a:pt x="0" y="586769"/>
                  </a:cubicBezTo>
                  <a:lnTo>
                    <a:pt x="0" y="101145"/>
                  </a:lnTo>
                  <a:cubicBezTo>
                    <a:pt x="0" y="74320"/>
                    <a:pt x="10656" y="48593"/>
                    <a:pt x="29625" y="29625"/>
                  </a:cubicBezTo>
                  <a:cubicBezTo>
                    <a:pt x="48593" y="10656"/>
                    <a:pt x="74320" y="0"/>
                    <a:pt x="101145" y="0"/>
                  </a:cubicBezTo>
                  <a:close/>
                </a:path>
              </a:pathLst>
            </a:custGeom>
            <a:solidFill>
              <a:srgbClr val="013C4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195370" cy="783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HR &amp; Finance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748454">
            <a:off x="3792694" y="4077981"/>
            <a:ext cx="5578020" cy="2131038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696664" y="4721225"/>
            <a:ext cx="5587505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Ma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nage I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oT Monitors, Ambulance GPS, and Lab Machines.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96664" y="7953875"/>
            <a:ext cx="5587505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Co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ntrol Employee data, PCs</a:t>
            </a:r>
            <a:r>
              <a:rPr lang="en-US" sz="2500" b="true">
                <a:solidFill>
                  <a:srgbClr val="013C4E"/>
                </a:solidFill>
                <a:latin typeface="Poppins Bold"/>
                <a:ea typeface="Poppins Bold"/>
                <a:cs typeface="Poppins Bold"/>
                <a:sym typeface="Poppins Bold"/>
              </a:rPr>
              <a:t>, POS Systems, and Billing. 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653251">
            <a:off x="3976298" y="6844290"/>
            <a:ext cx="5383674" cy="20599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DAG8sWiRbg8</dc:identifier>
  <dcterms:modified xsi:type="dcterms:W3CDTF">2011-08-01T06:04:30Z</dcterms:modified>
  <cp:revision>1</cp:revision>
  <dc:title>TeCare Project</dc:title>
</cp:coreProperties>
</file>